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Fredoka" charset="1" panose="02000000000000000000"/>
      <p:regular r:id="rId22"/>
    </p:embeddedFont>
    <p:embeddedFont>
      <p:font typeface="Canva Sans Bold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crummy.com/software/BeautifulSoup/bs4/doc/" TargetMode="External" Type="http://schemas.openxmlformats.org/officeDocument/2006/relationships/hyperlink"/><Relationship Id="rId3" Target="https://gisdata.pgplanning.org/opendata/search.asp?s=Shop" TargetMode="External" Type="http://schemas.openxmlformats.org/officeDocument/2006/relationships/hyperlink"/><Relationship Id="rId4" Target="https://edow.org/event/episcopal-night-at-the-nationals-stadium/" TargetMode="External" Type="http://schemas.openxmlformats.org/officeDocument/2006/relationships/hyperlink"/><Relationship Id="rId5" Target="https://allevents.in/washington/2024-taiwan-day-washington-dc-nationals-park/200026333532700#google_vignette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5A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73597" y="0"/>
            <a:ext cx="22901744" cy="10287000"/>
          </a:xfrm>
          <a:custGeom>
            <a:avLst/>
            <a:gdLst/>
            <a:ahLst/>
            <a:cxnLst/>
            <a:rect r="r" b="b" t="t" l="l"/>
            <a:pathLst>
              <a:path h="10287000" w="22901744">
                <a:moveTo>
                  <a:pt x="0" y="0"/>
                </a:moveTo>
                <a:lnTo>
                  <a:pt x="22901744" y="0"/>
                </a:lnTo>
                <a:lnTo>
                  <a:pt x="229017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16" t="0" r="-871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84147" y="1499553"/>
            <a:ext cx="15724287" cy="418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7"/>
              </a:lnSpc>
            </a:pPr>
            <a:r>
              <a:rPr lang="en-US" sz="596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Team IC25057 - Beyond the Commute:</a:t>
            </a:r>
          </a:p>
          <a:p>
            <a:pPr algn="ctr">
              <a:lnSpc>
                <a:spcPts val="8347"/>
              </a:lnSpc>
            </a:pPr>
            <a:r>
              <a:rPr lang="en-US" sz="596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Investigating DC WMATA Ridership Trends</a:t>
            </a:r>
          </a:p>
          <a:p>
            <a:pPr algn="ctr">
              <a:lnSpc>
                <a:spcPts val="8347"/>
              </a:lnSpc>
            </a:pPr>
            <a:r>
              <a:rPr lang="en-US" sz="596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and Patterns </a:t>
            </a:r>
          </a:p>
          <a:p>
            <a:pPr algn="ctr">
              <a:lnSpc>
                <a:spcPts val="8347"/>
              </a:lnSpc>
            </a:pPr>
            <a:r>
              <a:rPr lang="en-US" sz="596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20462" y="8996201"/>
            <a:ext cx="12508806" cy="828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7"/>
              </a:lnSpc>
              <a:spcBef>
                <a:spcPct val="0"/>
              </a:spcBef>
            </a:pPr>
            <a:r>
              <a:rPr lang="en-US" sz="486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Alexa Chu, Sophia Narido, Amira Tlemsani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5A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1891" y="353008"/>
            <a:ext cx="17653743" cy="9580985"/>
            <a:chOff x="0" y="0"/>
            <a:chExt cx="4649545" cy="25233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49545" cy="2523387"/>
            </a:xfrm>
            <a:custGeom>
              <a:avLst/>
              <a:gdLst/>
              <a:ahLst/>
              <a:cxnLst/>
              <a:rect r="r" b="b" t="t" l="l"/>
              <a:pathLst>
                <a:path h="2523387" w="4649545">
                  <a:moveTo>
                    <a:pt x="22366" y="0"/>
                  </a:moveTo>
                  <a:lnTo>
                    <a:pt x="4627180" y="0"/>
                  </a:lnTo>
                  <a:cubicBezTo>
                    <a:pt x="4639532" y="0"/>
                    <a:pt x="4649545" y="10013"/>
                    <a:pt x="4649545" y="22366"/>
                  </a:cubicBezTo>
                  <a:lnTo>
                    <a:pt x="4649545" y="2501021"/>
                  </a:lnTo>
                  <a:cubicBezTo>
                    <a:pt x="4649545" y="2506953"/>
                    <a:pt x="4647189" y="2512642"/>
                    <a:pt x="4642995" y="2516836"/>
                  </a:cubicBezTo>
                  <a:cubicBezTo>
                    <a:pt x="4638800" y="2521030"/>
                    <a:pt x="4633111" y="2523387"/>
                    <a:pt x="4627180" y="2523387"/>
                  </a:cubicBezTo>
                  <a:lnTo>
                    <a:pt x="22366" y="2523387"/>
                  </a:lnTo>
                  <a:cubicBezTo>
                    <a:pt x="16434" y="2523387"/>
                    <a:pt x="10745" y="2521030"/>
                    <a:pt x="6551" y="2516836"/>
                  </a:cubicBezTo>
                  <a:cubicBezTo>
                    <a:pt x="2356" y="2512642"/>
                    <a:pt x="0" y="2506953"/>
                    <a:pt x="0" y="2501021"/>
                  </a:cubicBezTo>
                  <a:lnTo>
                    <a:pt x="0" y="22366"/>
                  </a:lnTo>
                  <a:cubicBezTo>
                    <a:pt x="0" y="16434"/>
                    <a:pt x="2356" y="10745"/>
                    <a:pt x="6551" y="6551"/>
                  </a:cubicBezTo>
                  <a:cubicBezTo>
                    <a:pt x="10745" y="2356"/>
                    <a:pt x="16434" y="0"/>
                    <a:pt x="22366" y="0"/>
                  </a:cubicBezTo>
                  <a:close/>
                </a:path>
              </a:pathLst>
            </a:custGeom>
            <a:solidFill>
              <a:srgbClr val="EFC1A5"/>
            </a:solidFill>
            <a:ln w="238125" cap="rnd">
              <a:solidFill>
                <a:srgbClr val="DC9E8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49545" cy="2561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92547" y="6550704"/>
            <a:ext cx="3908767" cy="3247830"/>
          </a:xfrm>
          <a:custGeom>
            <a:avLst/>
            <a:gdLst/>
            <a:ahLst/>
            <a:cxnLst/>
            <a:rect r="r" b="b" t="t" l="l"/>
            <a:pathLst>
              <a:path h="3247830" w="3908767">
                <a:moveTo>
                  <a:pt x="0" y="0"/>
                </a:moveTo>
                <a:lnTo>
                  <a:pt x="3908767" y="0"/>
                </a:lnTo>
                <a:lnTo>
                  <a:pt x="3908767" y="3247830"/>
                </a:lnTo>
                <a:lnTo>
                  <a:pt x="0" y="32478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2547" y="134150"/>
            <a:ext cx="2614120" cy="555501"/>
          </a:xfrm>
          <a:custGeom>
            <a:avLst/>
            <a:gdLst/>
            <a:ahLst/>
            <a:cxnLst/>
            <a:rect r="r" b="b" t="t" l="l"/>
            <a:pathLst>
              <a:path h="555501" w="2614120">
                <a:moveTo>
                  <a:pt x="0" y="0"/>
                </a:moveTo>
                <a:lnTo>
                  <a:pt x="2614120" y="0"/>
                </a:lnTo>
                <a:lnTo>
                  <a:pt x="2614120" y="555500"/>
                </a:lnTo>
                <a:lnTo>
                  <a:pt x="0" y="555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21766" y="689650"/>
            <a:ext cx="15037534" cy="9022520"/>
          </a:xfrm>
          <a:custGeom>
            <a:avLst/>
            <a:gdLst/>
            <a:ahLst/>
            <a:cxnLst/>
            <a:rect r="r" b="b" t="t" l="l"/>
            <a:pathLst>
              <a:path h="9022520" w="15037534">
                <a:moveTo>
                  <a:pt x="0" y="0"/>
                </a:moveTo>
                <a:lnTo>
                  <a:pt x="15037534" y="0"/>
                </a:lnTo>
                <a:lnTo>
                  <a:pt x="15037534" y="9022521"/>
                </a:lnTo>
                <a:lnTo>
                  <a:pt x="0" y="90225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5A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04125" y="463505"/>
            <a:ext cx="14624985" cy="9359990"/>
          </a:xfrm>
          <a:custGeom>
            <a:avLst/>
            <a:gdLst/>
            <a:ahLst/>
            <a:cxnLst/>
            <a:rect r="r" b="b" t="t" l="l"/>
            <a:pathLst>
              <a:path h="9359990" w="14624985">
                <a:moveTo>
                  <a:pt x="0" y="0"/>
                </a:moveTo>
                <a:lnTo>
                  <a:pt x="14624985" y="0"/>
                </a:lnTo>
                <a:lnTo>
                  <a:pt x="14624985" y="9359990"/>
                </a:lnTo>
                <a:lnTo>
                  <a:pt x="0" y="935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DC9E85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893322" y="-1087956"/>
            <a:ext cx="4573533" cy="4435305"/>
          </a:xfrm>
          <a:custGeom>
            <a:avLst/>
            <a:gdLst/>
            <a:ahLst/>
            <a:cxnLst/>
            <a:rect r="r" b="b" t="t" l="l"/>
            <a:pathLst>
              <a:path h="4435305" w="4573533">
                <a:moveTo>
                  <a:pt x="0" y="0"/>
                </a:moveTo>
                <a:lnTo>
                  <a:pt x="4573533" y="0"/>
                </a:lnTo>
                <a:lnTo>
                  <a:pt x="4573533" y="4435305"/>
                </a:lnTo>
                <a:lnTo>
                  <a:pt x="0" y="4435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26055" y="8874910"/>
            <a:ext cx="196353" cy="196353"/>
          </a:xfrm>
          <a:custGeom>
            <a:avLst/>
            <a:gdLst/>
            <a:ahLst/>
            <a:cxnLst/>
            <a:rect r="r" b="b" t="t" l="l"/>
            <a:pathLst>
              <a:path h="196353" w="196353">
                <a:moveTo>
                  <a:pt x="0" y="0"/>
                </a:moveTo>
                <a:lnTo>
                  <a:pt x="196353" y="0"/>
                </a:lnTo>
                <a:lnTo>
                  <a:pt x="196353" y="196353"/>
                </a:lnTo>
                <a:lnTo>
                  <a:pt x="0" y="196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45397" y="731535"/>
            <a:ext cx="3079346" cy="1440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9"/>
              </a:lnSpc>
            </a:pPr>
            <a:r>
              <a:rPr lang="en-US" sz="4107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Heat Maps (Weekend)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55078" y="4750745"/>
            <a:ext cx="4335945" cy="4687430"/>
            <a:chOff x="0" y="0"/>
            <a:chExt cx="1141977" cy="12345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41977" cy="1234549"/>
            </a:xfrm>
            <a:custGeom>
              <a:avLst/>
              <a:gdLst/>
              <a:ahLst/>
              <a:cxnLst/>
              <a:rect r="r" b="b" t="t" l="l"/>
              <a:pathLst>
                <a:path h="1234549" w="1141977">
                  <a:moveTo>
                    <a:pt x="0" y="0"/>
                  </a:moveTo>
                  <a:lnTo>
                    <a:pt x="1141977" y="0"/>
                  </a:lnTo>
                  <a:lnTo>
                    <a:pt x="1141977" y="1234549"/>
                  </a:lnTo>
                  <a:lnTo>
                    <a:pt x="0" y="1234549"/>
                  </a:lnTo>
                  <a:close/>
                </a:path>
              </a:pathLst>
            </a:custGeom>
            <a:solidFill>
              <a:srgbClr val="EFC1A5"/>
            </a:solidFill>
            <a:ln w="38100" cap="sq">
              <a:solidFill>
                <a:srgbClr val="EC622C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141977" cy="1282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901020" y="4817977"/>
            <a:ext cx="3044062" cy="446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5"/>
              </a:lnSpc>
            </a:pPr>
            <a:r>
              <a:rPr lang="en-US" sz="4432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Legend:</a:t>
            </a:r>
          </a:p>
          <a:p>
            <a:pPr algn="ctr">
              <a:lnSpc>
                <a:spcPts val="3243"/>
              </a:lnSpc>
            </a:pPr>
            <a:r>
              <a:rPr lang="en-US" sz="2316">
                <a:solidFill>
                  <a:srgbClr val="00F7F7"/>
                </a:solidFill>
                <a:latin typeface="Fredoka"/>
                <a:ea typeface="Fredoka"/>
                <a:cs typeface="Fredoka"/>
                <a:sym typeface="Fredoka"/>
              </a:rPr>
              <a:t> = Highest ridership in DC on Weekends</a:t>
            </a:r>
          </a:p>
          <a:p>
            <a:pPr algn="ctr">
              <a:lnSpc>
                <a:spcPts val="3243"/>
              </a:lnSpc>
            </a:pPr>
            <a:r>
              <a:rPr lang="en-US" sz="2316">
                <a:solidFill>
                  <a:srgbClr val="FFFF00"/>
                </a:solidFill>
                <a:latin typeface="Fredoka"/>
                <a:ea typeface="Fredoka"/>
                <a:cs typeface="Fredoka"/>
                <a:sym typeface="Fredoka"/>
              </a:rPr>
              <a:t>= Highest ridership in Arlington on Weekends</a:t>
            </a:r>
          </a:p>
          <a:p>
            <a:pPr algn="ctr">
              <a:lnSpc>
                <a:spcPts val="3243"/>
              </a:lnSpc>
            </a:pPr>
            <a:r>
              <a:rPr lang="en-US" sz="2316">
                <a:solidFill>
                  <a:srgbClr val="FF0000"/>
                </a:solidFill>
                <a:latin typeface="Fredoka"/>
                <a:ea typeface="Fredoka"/>
                <a:cs typeface="Fredoka"/>
                <a:sym typeface="Fredoka"/>
              </a:rPr>
              <a:t>Red hotspots indicate shopping center locations in DC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08265" y="6443854"/>
            <a:ext cx="392755" cy="392755"/>
          </a:xfrm>
          <a:custGeom>
            <a:avLst/>
            <a:gdLst/>
            <a:ahLst/>
            <a:cxnLst/>
            <a:rect r="r" b="b" t="t" l="l"/>
            <a:pathLst>
              <a:path h="392755" w="392755">
                <a:moveTo>
                  <a:pt x="0" y="0"/>
                </a:moveTo>
                <a:lnTo>
                  <a:pt x="392755" y="0"/>
                </a:lnTo>
                <a:lnTo>
                  <a:pt x="392755" y="392755"/>
                </a:lnTo>
                <a:lnTo>
                  <a:pt x="0" y="3927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08265" y="5644670"/>
            <a:ext cx="392755" cy="392755"/>
          </a:xfrm>
          <a:custGeom>
            <a:avLst/>
            <a:gdLst/>
            <a:ahLst/>
            <a:cxnLst/>
            <a:rect r="r" b="b" t="t" l="l"/>
            <a:pathLst>
              <a:path h="392755" w="392755">
                <a:moveTo>
                  <a:pt x="0" y="0"/>
                </a:moveTo>
                <a:lnTo>
                  <a:pt x="392755" y="0"/>
                </a:lnTo>
                <a:lnTo>
                  <a:pt x="392755" y="392755"/>
                </a:lnTo>
                <a:lnTo>
                  <a:pt x="0" y="3927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565A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0248" y="933450"/>
            <a:ext cx="18276328" cy="973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54"/>
              </a:lnSpc>
            </a:pPr>
            <a:r>
              <a:rPr lang="en-US" sz="5182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Metro Line Correlations of Weekends </a:t>
            </a:r>
          </a:p>
          <a:p>
            <a:pPr algn="l" marL="633282" indent="-316641" lvl="1">
              <a:lnSpc>
                <a:spcPts val="4869"/>
              </a:lnSpc>
              <a:buFont typeface="Arial"/>
              <a:buChar char="•"/>
            </a:pPr>
            <a:r>
              <a:rPr lang="en-US" sz="2933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Green Line: Gallery Place(DC), Navy Yard-Ballpark(DC), Anacostia(DC), Greenbelt(MD), Hyattsville Crossing(MD), College Park-U of MD(MD)</a:t>
            </a:r>
          </a:p>
          <a:p>
            <a:pPr algn="l" marL="633282" indent="-316641" lvl="1">
              <a:lnSpc>
                <a:spcPts val="4869"/>
              </a:lnSpc>
              <a:buFont typeface="Arial"/>
              <a:buChar char="•"/>
            </a:pPr>
            <a:r>
              <a:rPr lang="en-US" sz="2933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Red Line: Gallery Place(DC), Archives(DC), Shady Grove(MD), Bethesda(MD),Silver Spring(MD), Brookland-CUA(DC)  </a:t>
            </a:r>
          </a:p>
          <a:p>
            <a:pPr algn="l" marL="633282" indent="-316641" lvl="1">
              <a:lnSpc>
                <a:spcPts val="4869"/>
              </a:lnSpc>
              <a:buFont typeface="Arial"/>
              <a:buChar char="•"/>
            </a:pPr>
            <a:r>
              <a:rPr lang="en-US" sz="2933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Blue Line: Foggy Bottom-GWU(DC), Pentagon City(VA),Ronald Reagan National Airport(VA), Rosslyn(VA), Franconia- Springfield(VA), King St-Old Town(VA), Braddock RD(VA), Benning RD(DC) </a:t>
            </a:r>
          </a:p>
          <a:p>
            <a:pPr algn="l" marL="633282" indent="-316641" lvl="1">
              <a:lnSpc>
                <a:spcPts val="4869"/>
              </a:lnSpc>
              <a:buFont typeface="Arial"/>
              <a:buChar char="•"/>
            </a:pPr>
            <a:r>
              <a:rPr lang="en-US" sz="2933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Silver Line: Foggy Bottom-GWU(DC), Tysons(VA) ,Benning RD(DC), Dulles Airport(VA), Ashburn(VA), Loudoun Gate(VA) </a:t>
            </a:r>
          </a:p>
          <a:p>
            <a:pPr algn="l" marL="633282" indent="-316641" lvl="1">
              <a:lnSpc>
                <a:spcPts val="4869"/>
              </a:lnSpc>
              <a:buFont typeface="Arial"/>
              <a:buChar char="•"/>
            </a:pPr>
            <a:r>
              <a:rPr lang="en-US" sz="2933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Orange Line: Foggy Bottom-GWU(DC), Rosslyn(VA), Vienna(VA) </a:t>
            </a:r>
          </a:p>
          <a:p>
            <a:pPr algn="l" marL="633282" indent="-316641" lvl="1">
              <a:lnSpc>
                <a:spcPts val="4869"/>
              </a:lnSpc>
              <a:buFont typeface="Arial"/>
              <a:buChar char="•"/>
            </a:pPr>
            <a:r>
              <a:rPr lang="en-US" sz="2933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Yellow Line: Gallery Place(DC), Pentagon City(VA), Ronald Reagan National Airport(VA), Archives(DC), King St-Old Town(VA), Braddock RD(VA), Potomac Yard(VA) </a:t>
            </a:r>
          </a:p>
          <a:p>
            <a:pPr algn="ctr">
              <a:lnSpc>
                <a:spcPts val="12593"/>
              </a:lnSpc>
            </a:pPr>
            <a:r>
              <a:rPr lang="en-US" sz="899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67632" y="1914411"/>
            <a:ext cx="15739638" cy="514964"/>
            <a:chOff x="0" y="0"/>
            <a:chExt cx="4145419" cy="1356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45419" cy="135628"/>
            </a:xfrm>
            <a:custGeom>
              <a:avLst/>
              <a:gdLst/>
              <a:ahLst/>
              <a:cxnLst/>
              <a:rect r="r" b="b" t="t" l="l"/>
              <a:pathLst>
                <a:path h="135628" w="4145419">
                  <a:moveTo>
                    <a:pt x="25086" y="0"/>
                  </a:moveTo>
                  <a:lnTo>
                    <a:pt x="4120333" y="0"/>
                  </a:lnTo>
                  <a:cubicBezTo>
                    <a:pt x="4126986" y="0"/>
                    <a:pt x="4133367" y="2643"/>
                    <a:pt x="4138072" y="7347"/>
                  </a:cubicBezTo>
                  <a:cubicBezTo>
                    <a:pt x="4142776" y="12052"/>
                    <a:pt x="4145419" y="18432"/>
                    <a:pt x="4145419" y="25086"/>
                  </a:cubicBezTo>
                  <a:lnTo>
                    <a:pt x="4145419" y="110543"/>
                  </a:lnTo>
                  <a:cubicBezTo>
                    <a:pt x="4145419" y="124397"/>
                    <a:pt x="4134188" y="135628"/>
                    <a:pt x="4120333" y="135628"/>
                  </a:cubicBezTo>
                  <a:lnTo>
                    <a:pt x="25086" y="135628"/>
                  </a:lnTo>
                  <a:cubicBezTo>
                    <a:pt x="18432" y="135628"/>
                    <a:pt x="12052" y="132985"/>
                    <a:pt x="7347" y="128281"/>
                  </a:cubicBezTo>
                  <a:cubicBezTo>
                    <a:pt x="2643" y="123577"/>
                    <a:pt x="0" y="117196"/>
                    <a:pt x="0" y="110543"/>
                  </a:cubicBezTo>
                  <a:lnTo>
                    <a:pt x="0" y="25086"/>
                  </a:lnTo>
                  <a:cubicBezTo>
                    <a:pt x="0" y="18432"/>
                    <a:pt x="2643" y="12052"/>
                    <a:pt x="7347" y="7347"/>
                  </a:cubicBezTo>
                  <a:cubicBezTo>
                    <a:pt x="12052" y="2643"/>
                    <a:pt x="18432" y="0"/>
                    <a:pt x="25086" y="0"/>
                  </a:cubicBezTo>
                  <a:close/>
                </a:path>
              </a:pathLst>
            </a:custGeom>
            <a:solidFill>
              <a:srgbClr val="008000">
                <a:alpha val="19608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145419" cy="183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67632" y="2534252"/>
            <a:ext cx="9599675" cy="485336"/>
            <a:chOff x="0" y="0"/>
            <a:chExt cx="2528309" cy="1278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28309" cy="127825"/>
            </a:xfrm>
            <a:custGeom>
              <a:avLst/>
              <a:gdLst/>
              <a:ahLst/>
              <a:cxnLst/>
              <a:rect r="r" b="b" t="t" l="l"/>
              <a:pathLst>
                <a:path h="127825" w="2528309">
                  <a:moveTo>
                    <a:pt x="41130" y="0"/>
                  </a:moveTo>
                  <a:lnTo>
                    <a:pt x="2487179" y="0"/>
                  </a:lnTo>
                  <a:cubicBezTo>
                    <a:pt x="2509895" y="0"/>
                    <a:pt x="2528309" y="18415"/>
                    <a:pt x="2528309" y="41130"/>
                  </a:cubicBezTo>
                  <a:lnTo>
                    <a:pt x="2528309" y="86695"/>
                  </a:lnTo>
                  <a:cubicBezTo>
                    <a:pt x="2528309" y="109410"/>
                    <a:pt x="2509895" y="127825"/>
                    <a:pt x="2487179" y="127825"/>
                  </a:cubicBezTo>
                  <a:lnTo>
                    <a:pt x="41130" y="127825"/>
                  </a:lnTo>
                  <a:cubicBezTo>
                    <a:pt x="18415" y="127825"/>
                    <a:pt x="0" y="109410"/>
                    <a:pt x="0" y="86695"/>
                  </a:cubicBezTo>
                  <a:lnTo>
                    <a:pt x="0" y="41130"/>
                  </a:lnTo>
                  <a:cubicBezTo>
                    <a:pt x="0" y="18415"/>
                    <a:pt x="18415" y="0"/>
                    <a:pt x="41130" y="0"/>
                  </a:cubicBezTo>
                  <a:close/>
                </a:path>
              </a:pathLst>
            </a:custGeom>
            <a:solidFill>
              <a:srgbClr val="008000">
                <a:alpha val="19608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528309" cy="17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5732" y="3114837"/>
            <a:ext cx="17003940" cy="514964"/>
            <a:chOff x="0" y="0"/>
            <a:chExt cx="4478404" cy="1356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78404" cy="135628"/>
            </a:xfrm>
            <a:custGeom>
              <a:avLst/>
              <a:gdLst/>
              <a:ahLst/>
              <a:cxnLst/>
              <a:rect r="r" b="b" t="t" l="l"/>
              <a:pathLst>
                <a:path h="135628" w="4478404">
                  <a:moveTo>
                    <a:pt x="23220" y="0"/>
                  </a:moveTo>
                  <a:lnTo>
                    <a:pt x="4455183" y="0"/>
                  </a:lnTo>
                  <a:cubicBezTo>
                    <a:pt x="4461342" y="0"/>
                    <a:pt x="4467248" y="2446"/>
                    <a:pt x="4471603" y="6801"/>
                  </a:cubicBezTo>
                  <a:cubicBezTo>
                    <a:pt x="4475957" y="11156"/>
                    <a:pt x="4478404" y="17062"/>
                    <a:pt x="4478404" y="23220"/>
                  </a:cubicBezTo>
                  <a:lnTo>
                    <a:pt x="4478404" y="112408"/>
                  </a:lnTo>
                  <a:cubicBezTo>
                    <a:pt x="4478404" y="118566"/>
                    <a:pt x="4475957" y="124473"/>
                    <a:pt x="4471603" y="128827"/>
                  </a:cubicBezTo>
                  <a:cubicBezTo>
                    <a:pt x="4467248" y="133182"/>
                    <a:pt x="4461342" y="135628"/>
                    <a:pt x="4455183" y="135628"/>
                  </a:cubicBezTo>
                  <a:lnTo>
                    <a:pt x="23220" y="135628"/>
                  </a:lnTo>
                  <a:cubicBezTo>
                    <a:pt x="17062" y="135628"/>
                    <a:pt x="11156" y="133182"/>
                    <a:pt x="6801" y="128827"/>
                  </a:cubicBezTo>
                  <a:cubicBezTo>
                    <a:pt x="2446" y="124473"/>
                    <a:pt x="0" y="118566"/>
                    <a:pt x="0" y="112408"/>
                  </a:cubicBezTo>
                  <a:lnTo>
                    <a:pt x="0" y="23220"/>
                  </a:lnTo>
                  <a:cubicBezTo>
                    <a:pt x="0" y="17062"/>
                    <a:pt x="2446" y="11156"/>
                    <a:pt x="6801" y="6801"/>
                  </a:cubicBezTo>
                  <a:cubicBezTo>
                    <a:pt x="11156" y="2446"/>
                    <a:pt x="17062" y="0"/>
                    <a:pt x="23220" y="0"/>
                  </a:cubicBezTo>
                  <a:close/>
                </a:path>
              </a:pathLst>
            </a:custGeom>
            <a:solidFill>
              <a:srgbClr val="FF0000">
                <a:alpha val="19608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478404" cy="183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67632" y="4325740"/>
            <a:ext cx="16829267" cy="596060"/>
            <a:chOff x="0" y="0"/>
            <a:chExt cx="4432400" cy="1569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32400" cy="156987"/>
            </a:xfrm>
            <a:custGeom>
              <a:avLst/>
              <a:gdLst/>
              <a:ahLst/>
              <a:cxnLst/>
              <a:rect r="r" b="b" t="t" l="l"/>
              <a:pathLst>
                <a:path h="156987" w="4432400">
                  <a:moveTo>
                    <a:pt x="23461" y="0"/>
                  </a:moveTo>
                  <a:lnTo>
                    <a:pt x="4408938" y="0"/>
                  </a:lnTo>
                  <a:cubicBezTo>
                    <a:pt x="4421896" y="0"/>
                    <a:pt x="4432400" y="10504"/>
                    <a:pt x="4432400" y="23461"/>
                  </a:cubicBezTo>
                  <a:lnTo>
                    <a:pt x="4432400" y="133526"/>
                  </a:lnTo>
                  <a:cubicBezTo>
                    <a:pt x="4432400" y="146483"/>
                    <a:pt x="4421896" y="156987"/>
                    <a:pt x="4408938" y="156987"/>
                  </a:cubicBezTo>
                  <a:lnTo>
                    <a:pt x="23461" y="156987"/>
                  </a:lnTo>
                  <a:cubicBezTo>
                    <a:pt x="10504" y="156987"/>
                    <a:pt x="0" y="146483"/>
                    <a:pt x="0" y="133526"/>
                  </a:cubicBezTo>
                  <a:lnTo>
                    <a:pt x="0" y="23461"/>
                  </a:lnTo>
                  <a:cubicBezTo>
                    <a:pt x="0" y="10504"/>
                    <a:pt x="10504" y="0"/>
                    <a:pt x="23461" y="0"/>
                  </a:cubicBezTo>
                  <a:close/>
                </a:path>
              </a:pathLst>
            </a:custGeom>
            <a:solidFill>
              <a:srgbClr val="0000FF">
                <a:alpha val="19608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432400" cy="2046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39057" y="3763151"/>
            <a:ext cx="3728771" cy="514964"/>
            <a:chOff x="0" y="0"/>
            <a:chExt cx="982063" cy="13562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82063" cy="135628"/>
            </a:xfrm>
            <a:custGeom>
              <a:avLst/>
              <a:gdLst/>
              <a:ahLst/>
              <a:cxnLst/>
              <a:rect r="r" b="b" t="t" l="l"/>
              <a:pathLst>
                <a:path h="135628" w="982063">
                  <a:moveTo>
                    <a:pt x="67814" y="0"/>
                  </a:moveTo>
                  <a:lnTo>
                    <a:pt x="914249" y="0"/>
                  </a:lnTo>
                  <a:cubicBezTo>
                    <a:pt x="951702" y="0"/>
                    <a:pt x="982063" y="30361"/>
                    <a:pt x="982063" y="67814"/>
                  </a:cubicBezTo>
                  <a:lnTo>
                    <a:pt x="982063" y="67814"/>
                  </a:lnTo>
                  <a:cubicBezTo>
                    <a:pt x="982063" y="85800"/>
                    <a:pt x="974918" y="103048"/>
                    <a:pt x="962201" y="115766"/>
                  </a:cubicBezTo>
                  <a:cubicBezTo>
                    <a:pt x="949483" y="128484"/>
                    <a:pt x="932234" y="135628"/>
                    <a:pt x="914249" y="135628"/>
                  </a:cubicBezTo>
                  <a:lnTo>
                    <a:pt x="67814" y="135628"/>
                  </a:lnTo>
                  <a:cubicBezTo>
                    <a:pt x="49829" y="135628"/>
                    <a:pt x="32580" y="128484"/>
                    <a:pt x="19862" y="115766"/>
                  </a:cubicBezTo>
                  <a:cubicBezTo>
                    <a:pt x="7145" y="103048"/>
                    <a:pt x="0" y="85800"/>
                    <a:pt x="0" y="67814"/>
                  </a:cubicBezTo>
                  <a:lnTo>
                    <a:pt x="0" y="67814"/>
                  </a:lnTo>
                  <a:cubicBezTo>
                    <a:pt x="0" y="49829"/>
                    <a:pt x="7145" y="32580"/>
                    <a:pt x="19862" y="19862"/>
                  </a:cubicBezTo>
                  <a:cubicBezTo>
                    <a:pt x="32580" y="7145"/>
                    <a:pt x="49829" y="0"/>
                    <a:pt x="67814" y="0"/>
                  </a:cubicBezTo>
                  <a:close/>
                </a:path>
              </a:pathLst>
            </a:custGeom>
            <a:solidFill>
              <a:srgbClr val="FF0000">
                <a:alpha val="19608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982063" cy="183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5732" y="5017050"/>
            <a:ext cx="16612144" cy="463754"/>
            <a:chOff x="0" y="0"/>
            <a:chExt cx="4375215" cy="12214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375215" cy="122141"/>
            </a:xfrm>
            <a:custGeom>
              <a:avLst/>
              <a:gdLst/>
              <a:ahLst/>
              <a:cxnLst/>
              <a:rect r="r" b="b" t="t" l="l"/>
              <a:pathLst>
                <a:path h="122141" w="4375215">
                  <a:moveTo>
                    <a:pt x="23768" y="0"/>
                  </a:moveTo>
                  <a:lnTo>
                    <a:pt x="4351447" y="0"/>
                  </a:lnTo>
                  <a:cubicBezTo>
                    <a:pt x="4357750" y="0"/>
                    <a:pt x="4363796" y="2504"/>
                    <a:pt x="4368253" y="6961"/>
                  </a:cubicBezTo>
                  <a:cubicBezTo>
                    <a:pt x="4372711" y="11419"/>
                    <a:pt x="4375215" y="17464"/>
                    <a:pt x="4375215" y="23768"/>
                  </a:cubicBezTo>
                  <a:lnTo>
                    <a:pt x="4375215" y="98373"/>
                  </a:lnTo>
                  <a:cubicBezTo>
                    <a:pt x="4375215" y="111500"/>
                    <a:pt x="4364574" y="122141"/>
                    <a:pt x="4351447" y="122141"/>
                  </a:cubicBezTo>
                  <a:lnTo>
                    <a:pt x="23768" y="122141"/>
                  </a:lnTo>
                  <a:cubicBezTo>
                    <a:pt x="10641" y="122141"/>
                    <a:pt x="0" y="111500"/>
                    <a:pt x="0" y="98373"/>
                  </a:cubicBezTo>
                  <a:lnTo>
                    <a:pt x="0" y="23768"/>
                  </a:lnTo>
                  <a:cubicBezTo>
                    <a:pt x="0" y="10641"/>
                    <a:pt x="10641" y="0"/>
                    <a:pt x="23768" y="0"/>
                  </a:cubicBezTo>
                  <a:close/>
                </a:path>
              </a:pathLst>
            </a:custGeom>
            <a:solidFill>
              <a:srgbClr val="0000FF">
                <a:alpha val="19608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4375215" cy="169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39057" y="5585580"/>
            <a:ext cx="1473823" cy="569631"/>
            <a:chOff x="0" y="0"/>
            <a:chExt cx="388167" cy="15002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88167" cy="150026"/>
            </a:xfrm>
            <a:custGeom>
              <a:avLst/>
              <a:gdLst/>
              <a:ahLst/>
              <a:cxnLst/>
              <a:rect r="r" b="b" t="t" l="l"/>
              <a:pathLst>
                <a:path h="150026" w="388167">
                  <a:moveTo>
                    <a:pt x="75013" y="0"/>
                  </a:moveTo>
                  <a:lnTo>
                    <a:pt x="313154" y="0"/>
                  </a:lnTo>
                  <a:cubicBezTo>
                    <a:pt x="333049" y="0"/>
                    <a:pt x="352129" y="7903"/>
                    <a:pt x="366197" y="21971"/>
                  </a:cubicBezTo>
                  <a:cubicBezTo>
                    <a:pt x="380264" y="36039"/>
                    <a:pt x="388167" y="55118"/>
                    <a:pt x="388167" y="75013"/>
                  </a:cubicBezTo>
                  <a:lnTo>
                    <a:pt x="388167" y="75013"/>
                  </a:lnTo>
                  <a:cubicBezTo>
                    <a:pt x="388167" y="94908"/>
                    <a:pt x="380264" y="113988"/>
                    <a:pt x="366197" y="128055"/>
                  </a:cubicBezTo>
                  <a:cubicBezTo>
                    <a:pt x="352129" y="142123"/>
                    <a:pt x="333049" y="150026"/>
                    <a:pt x="313154" y="150026"/>
                  </a:cubicBezTo>
                  <a:lnTo>
                    <a:pt x="75013" y="150026"/>
                  </a:lnTo>
                  <a:cubicBezTo>
                    <a:pt x="55118" y="150026"/>
                    <a:pt x="36039" y="142123"/>
                    <a:pt x="21971" y="128055"/>
                  </a:cubicBezTo>
                  <a:cubicBezTo>
                    <a:pt x="7903" y="113988"/>
                    <a:pt x="0" y="94908"/>
                    <a:pt x="0" y="75013"/>
                  </a:cubicBezTo>
                  <a:lnTo>
                    <a:pt x="0" y="75013"/>
                  </a:lnTo>
                  <a:cubicBezTo>
                    <a:pt x="0" y="55118"/>
                    <a:pt x="7903" y="36039"/>
                    <a:pt x="21971" y="21971"/>
                  </a:cubicBezTo>
                  <a:cubicBezTo>
                    <a:pt x="36039" y="7903"/>
                    <a:pt x="55118" y="0"/>
                    <a:pt x="75013" y="0"/>
                  </a:cubicBezTo>
                  <a:close/>
                </a:path>
              </a:pathLst>
            </a:custGeom>
            <a:solidFill>
              <a:srgbClr val="0000FF">
                <a:alpha val="19608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388167" cy="197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67632" y="7402897"/>
            <a:ext cx="11624329" cy="514964"/>
            <a:chOff x="0" y="0"/>
            <a:chExt cx="3061552" cy="13562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061552" cy="135628"/>
            </a:xfrm>
            <a:custGeom>
              <a:avLst/>
              <a:gdLst/>
              <a:ahLst/>
              <a:cxnLst/>
              <a:rect r="r" b="b" t="t" l="l"/>
              <a:pathLst>
                <a:path h="135628" w="3061552">
                  <a:moveTo>
                    <a:pt x="33967" y="0"/>
                  </a:moveTo>
                  <a:lnTo>
                    <a:pt x="3027585" y="0"/>
                  </a:lnTo>
                  <a:cubicBezTo>
                    <a:pt x="3046344" y="0"/>
                    <a:pt x="3061552" y="15207"/>
                    <a:pt x="3061552" y="33967"/>
                  </a:cubicBezTo>
                  <a:lnTo>
                    <a:pt x="3061552" y="101662"/>
                  </a:lnTo>
                  <a:cubicBezTo>
                    <a:pt x="3061552" y="120421"/>
                    <a:pt x="3046344" y="135628"/>
                    <a:pt x="3027585" y="135628"/>
                  </a:cubicBezTo>
                  <a:lnTo>
                    <a:pt x="33967" y="135628"/>
                  </a:lnTo>
                  <a:cubicBezTo>
                    <a:pt x="15207" y="135628"/>
                    <a:pt x="0" y="120421"/>
                    <a:pt x="0" y="101662"/>
                  </a:cubicBezTo>
                  <a:lnTo>
                    <a:pt x="0" y="33967"/>
                  </a:lnTo>
                  <a:cubicBezTo>
                    <a:pt x="0" y="15207"/>
                    <a:pt x="15207" y="0"/>
                    <a:pt x="33967" y="0"/>
                  </a:cubicBezTo>
                  <a:close/>
                </a:path>
              </a:pathLst>
            </a:custGeom>
            <a:solidFill>
              <a:srgbClr val="FFA500">
                <a:alpha val="19608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3061552" cy="183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39057" y="6240935"/>
            <a:ext cx="15865511" cy="438062"/>
            <a:chOff x="0" y="0"/>
            <a:chExt cx="4178571" cy="11537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178571" cy="115374"/>
            </a:xfrm>
            <a:custGeom>
              <a:avLst/>
              <a:gdLst/>
              <a:ahLst/>
              <a:cxnLst/>
              <a:rect r="r" b="b" t="t" l="l"/>
              <a:pathLst>
                <a:path h="115374" w="4178571">
                  <a:moveTo>
                    <a:pt x="24887" y="0"/>
                  </a:moveTo>
                  <a:lnTo>
                    <a:pt x="4153684" y="0"/>
                  </a:lnTo>
                  <a:cubicBezTo>
                    <a:pt x="4167429" y="0"/>
                    <a:pt x="4178571" y="11142"/>
                    <a:pt x="4178571" y="24887"/>
                  </a:cubicBezTo>
                  <a:lnTo>
                    <a:pt x="4178571" y="90488"/>
                  </a:lnTo>
                  <a:cubicBezTo>
                    <a:pt x="4178571" y="97088"/>
                    <a:pt x="4175949" y="103418"/>
                    <a:pt x="4171281" y="108085"/>
                  </a:cubicBezTo>
                  <a:cubicBezTo>
                    <a:pt x="4166614" y="112752"/>
                    <a:pt x="4160284" y="115374"/>
                    <a:pt x="4153684" y="115374"/>
                  </a:cubicBezTo>
                  <a:lnTo>
                    <a:pt x="24887" y="115374"/>
                  </a:lnTo>
                  <a:cubicBezTo>
                    <a:pt x="11142" y="115374"/>
                    <a:pt x="0" y="104232"/>
                    <a:pt x="0" y="90488"/>
                  </a:cubicBezTo>
                  <a:lnTo>
                    <a:pt x="0" y="24887"/>
                  </a:lnTo>
                  <a:cubicBezTo>
                    <a:pt x="0" y="11142"/>
                    <a:pt x="11142" y="0"/>
                    <a:pt x="24887" y="0"/>
                  </a:cubicBezTo>
                  <a:close/>
                </a:path>
              </a:pathLst>
            </a:custGeom>
            <a:solidFill>
              <a:srgbClr val="C0C0C0">
                <a:alpha val="19608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4178571" cy="16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39057" y="6848346"/>
            <a:ext cx="6086656" cy="385203"/>
            <a:chOff x="0" y="0"/>
            <a:chExt cx="1603070" cy="10145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603070" cy="101453"/>
            </a:xfrm>
            <a:custGeom>
              <a:avLst/>
              <a:gdLst/>
              <a:ahLst/>
              <a:cxnLst/>
              <a:rect r="r" b="b" t="t" l="l"/>
              <a:pathLst>
                <a:path h="101453" w="1603070">
                  <a:moveTo>
                    <a:pt x="50726" y="0"/>
                  </a:moveTo>
                  <a:lnTo>
                    <a:pt x="1552344" y="0"/>
                  </a:lnTo>
                  <a:cubicBezTo>
                    <a:pt x="1565797" y="0"/>
                    <a:pt x="1578700" y="5344"/>
                    <a:pt x="1588213" y="14857"/>
                  </a:cubicBezTo>
                  <a:cubicBezTo>
                    <a:pt x="1597726" y="24370"/>
                    <a:pt x="1603070" y="37273"/>
                    <a:pt x="1603070" y="50726"/>
                  </a:cubicBezTo>
                  <a:lnTo>
                    <a:pt x="1603070" y="50726"/>
                  </a:lnTo>
                  <a:cubicBezTo>
                    <a:pt x="1603070" y="78742"/>
                    <a:pt x="1580359" y="101453"/>
                    <a:pt x="1552344" y="101453"/>
                  </a:cubicBezTo>
                  <a:lnTo>
                    <a:pt x="50726" y="101453"/>
                  </a:lnTo>
                  <a:cubicBezTo>
                    <a:pt x="22711" y="101453"/>
                    <a:pt x="0" y="78742"/>
                    <a:pt x="0" y="50726"/>
                  </a:cubicBezTo>
                  <a:lnTo>
                    <a:pt x="0" y="50726"/>
                  </a:lnTo>
                  <a:cubicBezTo>
                    <a:pt x="0" y="22711"/>
                    <a:pt x="22711" y="0"/>
                    <a:pt x="50726" y="0"/>
                  </a:cubicBezTo>
                  <a:close/>
                </a:path>
              </a:pathLst>
            </a:custGeom>
            <a:solidFill>
              <a:srgbClr val="C0C0C0">
                <a:alpha val="19608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1603070" cy="1490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39057" y="8679861"/>
            <a:ext cx="13647965" cy="397816"/>
            <a:chOff x="0" y="0"/>
            <a:chExt cx="3594526" cy="10477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594526" cy="104775"/>
            </a:xfrm>
            <a:custGeom>
              <a:avLst/>
              <a:gdLst/>
              <a:ahLst/>
              <a:cxnLst/>
              <a:rect r="r" b="b" t="t" l="l"/>
              <a:pathLst>
                <a:path h="104775" w="3594526">
                  <a:moveTo>
                    <a:pt x="28930" y="0"/>
                  </a:moveTo>
                  <a:lnTo>
                    <a:pt x="3565596" y="0"/>
                  </a:lnTo>
                  <a:cubicBezTo>
                    <a:pt x="3581573" y="0"/>
                    <a:pt x="3594526" y="12952"/>
                    <a:pt x="3594526" y="28930"/>
                  </a:cubicBezTo>
                  <a:lnTo>
                    <a:pt x="3594526" y="75845"/>
                  </a:lnTo>
                  <a:cubicBezTo>
                    <a:pt x="3594526" y="91822"/>
                    <a:pt x="3581573" y="104775"/>
                    <a:pt x="3565596" y="104775"/>
                  </a:cubicBezTo>
                  <a:lnTo>
                    <a:pt x="28930" y="104775"/>
                  </a:lnTo>
                  <a:cubicBezTo>
                    <a:pt x="12952" y="104775"/>
                    <a:pt x="0" y="91822"/>
                    <a:pt x="0" y="75845"/>
                  </a:cubicBezTo>
                  <a:lnTo>
                    <a:pt x="0" y="28930"/>
                  </a:lnTo>
                  <a:cubicBezTo>
                    <a:pt x="0" y="12952"/>
                    <a:pt x="12952" y="0"/>
                    <a:pt x="28930" y="0"/>
                  </a:cubicBezTo>
                  <a:close/>
                </a:path>
              </a:pathLst>
            </a:custGeom>
            <a:solidFill>
              <a:srgbClr val="FFFF00">
                <a:alpha val="19608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3594526" cy="152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805732" y="8099953"/>
            <a:ext cx="16132322" cy="397816"/>
            <a:chOff x="0" y="0"/>
            <a:chExt cx="4248842" cy="10477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248842" cy="104775"/>
            </a:xfrm>
            <a:custGeom>
              <a:avLst/>
              <a:gdLst/>
              <a:ahLst/>
              <a:cxnLst/>
              <a:rect r="r" b="b" t="t" l="l"/>
              <a:pathLst>
                <a:path h="104775" w="4248842">
                  <a:moveTo>
                    <a:pt x="24475" y="0"/>
                  </a:moveTo>
                  <a:lnTo>
                    <a:pt x="4224367" y="0"/>
                  </a:lnTo>
                  <a:cubicBezTo>
                    <a:pt x="4237884" y="0"/>
                    <a:pt x="4248842" y="10958"/>
                    <a:pt x="4248842" y="24475"/>
                  </a:cubicBezTo>
                  <a:lnTo>
                    <a:pt x="4248842" y="80300"/>
                  </a:lnTo>
                  <a:cubicBezTo>
                    <a:pt x="4248842" y="86791"/>
                    <a:pt x="4246264" y="93016"/>
                    <a:pt x="4241674" y="97606"/>
                  </a:cubicBezTo>
                  <a:cubicBezTo>
                    <a:pt x="4237084" y="102196"/>
                    <a:pt x="4230858" y="104775"/>
                    <a:pt x="4224367" y="104775"/>
                  </a:cubicBezTo>
                  <a:lnTo>
                    <a:pt x="24475" y="104775"/>
                  </a:lnTo>
                  <a:cubicBezTo>
                    <a:pt x="17984" y="104775"/>
                    <a:pt x="11758" y="102196"/>
                    <a:pt x="7169" y="97606"/>
                  </a:cubicBezTo>
                  <a:cubicBezTo>
                    <a:pt x="2579" y="93016"/>
                    <a:pt x="0" y="86791"/>
                    <a:pt x="0" y="80300"/>
                  </a:cubicBezTo>
                  <a:lnTo>
                    <a:pt x="0" y="24475"/>
                  </a:lnTo>
                  <a:cubicBezTo>
                    <a:pt x="0" y="17984"/>
                    <a:pt x="2579" y="11758"/>
                    <a:pt x="7169" y="7169"/>
                  </a:cubicBezTo>
                  <a:cubicBezTo>
                    <a:pt x="11758" y="2579"/>
                    <a:pt x="17984" y="0"/>
                    <a:pt x="24475" y="0"/>
                  </a:cubicBezTo>
                  <a:close/>
                </a:path>
              </a:pathLst>
            </a:custGeom>
            <a:solidFill>
              <a:srgbClr val="FFFF00">
                <a:alpha val="19608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4248842" cy="152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5A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6421" y="-449562"/>
            <a:ext cx="24765361" cy="10287000"/>
          </a:xfrm>
          <a:custGeom>
            <a:avLst/>
            <a:gdLst/>
            <a:ahLst/>
            <a:cxnLst/>
            <a:rect r="r" b="b" t="t" l="l"/>
            <a:pathLst>
              <a:path h="10287000" w="24765361">
                <a:moveTo>
                  <a:pt x="0" y="0"/>
                </a:moveTo>
                <a:lnTo>
                  <a:pt x="24765361" y="0"/>
                </a:lnTo>
                <a:lnTo>
                  <a:pt x="247653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75" t="0" r="-447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62283" y="2519866"/>
            <a:ext cx="7019176" cy="6920161"/>
            <a:chOff x="0" y="0"/>
            <a:chExt cx="1848672" cy="18225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8672" cy="1822594"/>
            </a:xfrm>
            <a:custGeom>
              <a:avLst/>
              <a:gdLst/>
              <a:ahLst/>
              <a:cxnLst/>
              <a:rect r="r" b="b" t="t" l="l"/>
              <a:pathLst>
                <a:path h="1822594" w="1848672">
                  <a:moveTo>
                    <a:pt x="56251" y="0"/>
                  </a:moveTo>
                  <a:lnTo>
                    <a:pt x="1792420" y="0"/>
                  </a:lnTo>
                  <a:cubicBezTo>
                    <a:pt x="1823487" y="0"/>
                    <a:pt x="1848672" y="25185"/>
                    <a:pt x="1848672" y="56251"/>
                  </a:cubicBezTo>
                  <a:lnTo>
                    <a:pt x="1848672" y="1766343"/>
                  </a:lnTo>
                  <a:cubicBezTo>
                    <a:pt x="1848672" y="1781261"/>
                    <a:pt x="1842745" y="1795569"/>
                    <a:pt x="1832196" y="1806118"/>
                  </a:cubicBezTo>
                  <a:cubicBezTo>
                    <a:pt x="1821647" y="1816668"/>
                    <a:pt x="1807339" y="1822594"/>
                    <a:pt x="1792420" y="1822594"/>
                  </a:cubicBezTo>
                  <a:lnTo>
                    <a:pt x="56251" y="1822594"/>
                  </a:lnTo>
                  <a:cubicBezTo>
                    <a:pt x="41333" y="1822594"/>
                    <a:pt x="27025" y="1816668"/>
                    <a:pt x="16476" y="1806118"/>
                  </a:cubicBezTo>
                  <a:cubicBezTo>
                    <a:pt x="5926" y="1795569"/>
                    <a:pt x="0" y="1781261"/>
                    <a:pt x="0" y="1766343"/>
                  </a:cubicBezTo>
                  <a:lnTo>
                    <a:pt x="0" y="56251"/>
                  </a:lnTo>
                  <a:cubicBezTo>
                    <a:pt x="0" y="41333"/>
                    <a:pt x="5926" y="27025"/>
                    <a:pt x="16476" y="16476"/>
                  </a:cubicBezTo>
                  <a:cubicBezTo>
                    <a:pt x="27025" y="5926"/>
                    <a:pt x="41333" y="0"/>
                    <a:pt x="56251" y="0"/>
                  </a:cubicBezTo>
                  <a:close/>
                </a:path>
              </a:pathLst>
            </a:custGeom>
            <a:solidFill>
              <a:srgbClr val="565A85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48672" cy="1870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24611" y="1966360"/>
            <a:ext cx="1337940" cy="1456262"/>
          </a:xfrm>
          <a:custGeom>
            <a:avLst/>
            <a:gdLst/>
            <a:ahLst/>
            <a:cxnLst/>
            <a:rect r="r" b="b" t="t" l="l"/>
            <a:pathLst>
              <a:path h="1456262" w="1337940">
                <a:moveTo>
                  <a:pt x="0" y="0"/>
                </a:moveTo>
                <a:lnTo>
                  <a:pt x="1337940" y="0"/>
                </a:lnTo>
                <a:lnTo>
                  <a:pt x="1337940" y="1456262"/>
                </a:lnTo>
                <a:lnTo>
                  <a:pt x="0" y="145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62283" y="3103397"/>
            <a:ext cx="6859245" cy="561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Navy Yard-Ballpark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Events that occurred: </a:t>
            </a:r>
          </a:p>
          <a:p>
            <a:pPr algn="ctr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Washington Nationals home game against the Miami Marlins @ 1:35 pm</a:t>
            </a:r>
          </a:p>
          <a:p>
            <a:pPr algn="ctr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Episcopal Night @ 4:00 pm - 7:00 pm</a:t>
            </a:r>
          </a:p>
          <a:p>
            <a:pPr algn="ctr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2024 Taiwan Day @ 4:00 - 7:00 pm</a:t>
            </a:r>
          </a:p>
          <a:p>
            <a:pPr algn="ctr">
              <a:lnSpc>
                <a:spcPts val="3640"/>
              </a:lnSpc>
            </a:pPr>
          </a:p>
          <a:p>
            <a:pPr algn="ctr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Average Daily Entries: </a:t>
            </a:r>
            <a:r>
              <a:rPr lang="en-US" sz="2600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7.4 K</a:t>
            </a:r>
          </a:p>
          <a:p>
            <a:pPr algn="ctr" marL="1122688" indent="-374229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Highest entry compared to other dates </a:t>
            </a:r>
          </a:p>
          <a:p>
            <a:pPr algn="ctr" marL="1122688" indent="-374229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Example: June 05, 2024 (a weekday) had 4.1 K daily entries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52515" y="933450"/>
            <a:ext cx="1138297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Differences (Weekend vs Weekday)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69768" y="2481766"/>
            <a:ext cx="847626" cy="78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</a:pPr>
            <a:r>
              <a:rPr lang="en-US" sz="2261">
                <a:solidFill>
                  <a:srgbClr val="565A85"/>
                </a:solidFill>
                <a:latin typeface="Fredoka"/>
                <a:ea typeface="Fredoka"/>
                <a:cs typeface="Fredoka"/>
                <a:sym typeface="Fredoka"/>
              </a:rPr>
              <a:t>Jun 15</a:t>
            </a:r>
          </a:p>
          <a:p>
            <a:pPr algn="ctr">
              <a:lnSpc>
                <a:spcPts val="3166"/>
              </a:lnSpc>
            </a:pPr>
            <a:r>
              <a:rPr lang="en-US" sz="2261">
                <a:solidFill>
                  <a:srgbClr val="565A85"/>
                </a:solidFill>
                <a:latin typeface="Fredoka"/>
                <a:ea typeface="Fredoka"/>
                <a:cs typeface="Fredoka"/>
                <a:sym typeface="Fredoka"/>
              </a:rPr>
              <a:t>2024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072762" y="2519866"/>
            <a:ext cx="7019176" cy="6920161"/>
            <a:chOff x="0" y="0"/>
            <a:chExt cx="1848672" cy="182259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48672" cy="1822594"/>
            </a:xfrm>
            <a:custGeom>
              <a:avLst/>
              <a:gdLst/>
              <a:ahLst/>
              <a:cxnLst/>
              <a:rect r="r" b="b" t="t" l="l"/>
              <a:pathLst>
                <a:path h="1822594" w="1848672">
                  <a:moveTo>
                    <a:pt x="56251" y="0"/>
                  </a:moveTo>
                  <a:lnTo>
                    <a:pt x="1792420" y="0"/>
                  </a:lnTo>
                  <a:cubicBezTo>
                    <a:pt x="1823487" y="0"/>
                    <a:pt x="1848672" y="25185"/>
                    <a:pt x="1848672" y="56251"/>
                  </a:cubicBezTo>
                  <a:lnTo>
                    <a:pt x="1848672" y="1766343"/>
                  </a:lnTo>
                  <a:cubicBezTo>
                    <a:pt x="1848672" y="1781261"/>
                    <a:pt x="1842745" y="1795569"/>
                    <a:pt x="1832196" y="1806118"/>
                  </a:cubicBezTo>
                  <a:cubicBezTo>
                    <a:pt x="1821647" y="1816668"/>
                    <a:pt x="1807339" y="1822594"/>
                    <a:pt x="1792420" y="1822594"/>
                  </a:cubicBezTo>
                  <a:lnTo>
                    <a:pt x="56251" y="1822594"/>
                  </a:lnTo>
                  <a:cubicBezTo>
                    <a:pt x="41333" y="1822594"/>
                    <a:pt x="27025" y="1816668"/>
                    <a:pt x="16476" y="1806118"/>
                  </a:cubicBezTo>
                  <a:cubicBezTo>
                    <a:pt x="5926" y="1795569"/>
                    <a:pt x="0" y="1781261"/>
                    <a:pt x="0" y="1766343"/>
                  </a:cubicBezTo>
                  <a:lnTo>
                    <a:pt x="0" y="56251"/>
                  </a:lnTo>
                  <a:cubicBezTo>
                    <a:pt x="0" y="41333"/>
                    <a:pt x="5926" y="27025"/>
                    <a:pt x="16476" y="16476"/>
                  </a:cubicBezTo>
                  <a:cubicBezTo>
                    <a:pt x="27025" y="5926"/>
                    <a:pt x="41333" y="0"/>
                    <a:pt x="56251" y="0"/>
                  </a:cubicBezTo>
                  <a:close/>
                </a:path>
              </a:pathLst>
            </a:custGeom>
            <a:solidFill>
              <a:srgbClr val="565A85">
                <a:alpha val="8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848672" cy="1870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072762" y="3205365"/>
            <a:ext cx="6859245" cy="515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Union Station</a:t>
            </a:r>
          </a:p>
          <a:p>
            <a:pPr algn="ctr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Peak PM hours (3:00 pm - 7:00 pm) are when employees go home </a:t>
            </a:r>
          </a:p>
          <a:p>
            <a:pPr algn="ctr" marL="1122688" indent="-374229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Commuters are likely to use metro station</a:t>
            </a:r>
          </a:p>
          <a:p>
            <a:pPr algn="ctr">
              <a:lnSpc>
                <a:spcPts val="3640"/>
              </a:lnSpc>
            </a:pPr>
          </a:p>
          <a:p>
            <a:pPr algn="ctr">
              <a:lnSpc>
                <a:spcPts val="3640"/>
              </a:lnSpc>
            </a:pPr>
          </a:p>
          <a:p>
            <a:pPr algn="ctr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Average Daily Entries: </a:t>
            </a:r>
            <a:r>
              <a:rPr lang="en-US" sz="2600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6.7 K </a:t>
            </a:r>
          </a:p>
          <a:p>
            <a:pPr algn="ctr" marL="1122688" indent="-374229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Highest compared to other dates </a:t>
            </a:r>
          </a:p>
          <a:p>
            <a:pPr algn="ctr" marL="1122688" indent="-374229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Example: June 15, 2024 (a weekend) had 2.5 K daily entries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263037" y="1966360"/>
            <a:ext cx="1337940" cy="1456262"/>
          </a:xfrm>
          <a:custGeom>
            <a:avLst/>
            <a:gdLst/>
            <a:ahLst/>
            <a:cxnLst/>
            <a:rect r="r" b="b" t="t" l="l"/>
            <a:pathLst>
              <a:path h="1456262" w="1337940">
                <a:moveTo>
                  <a:pt x="0" y="0"/>
                </a:moveTo>
                <a:lnTo>
                  <a:pt x="1337940" y="0"/>
                </a:lnTo>
                <a:lnTo>
                  <a:pt x="1337940" y="1456262"/>
                </a:lnTo>
                <a:lnTo>
                  <a:pt x="0" y="145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369950" y="2481766"/>
            <a:ext cx="1231027" cy="78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</a:pPr>
            <a:r>
              <a:rPr lang="en-US" sz="2261">
                <a:solidFill>
                  <a:srgbClr val="565A85"/>
                </a:solidFill>
                <a:latin typeface="Fredoka"/>
                <a:ea typeface="Fredoka"/>
                <a:cs typeface="Fredoka"/>
                <a:sym typeface="Fredoka"/>
              </a:rPr>
              <a:t>Dec 04 </a:t>
            </a:r>
          </a:p>
          <a:p>
            <a:pPr algn="ctr">
              <a:lnSpc>
                <a:spcPts val="3166"/>
              </a:lnSpc>
            </a:pPr>
            <a:r>
              <a:rPr lang="en-US" sz="2261">
                <a:solidFill>
                  <a:srgbClr val="565A85"/>
                </a:solidFill>
                <a:latin typeface="Fredoka"/>
                <a:ea typeface="Fredoka"/>
                <a:cs typeface="Fredoka"/>
                <a:sym typeface="Fredoka"/>
              </a:rPr>
              <a:t>2024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565A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0647" y="1894046"/>
            <a:ext cx="16230600" cy="7735888"/>
            <a:chOff x="0" y="0"/>
            <a:chExt cx="4274726" cy="20374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037435"/>
            </a:xfrm>
            <a:custGeom>
              <a:avLst/>
              <a:gdLst/>
              <a:ahLst/>
              <a:cxnLst/>
              <a:rect r="r" b="b" t="t" l="l"/>
              <a:pathLst>
                <a:path h="2037435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13109"/>
                  </a:lnTo>
                  <a:cubicBezTo>
                    <a:pt x="4274726" y="2019560"/>
                    <a:pt x="4272163" y="2025748"/>
                    <a:pt x="4267601" y="2030310"/>
                  </a:cubicBezTo>
                  <a:cubicBezTo>
                    <a:pt x="4263039" y="2034872"/>
                    <a:pt x="4256851" y="2037435"/>
                    <a:pt x="4250399" y="2037435"/>
                  </a:cubicBezTo>
                  <a:lnTo>
                    <a:pt x="24327" y="2037435"/>
                  </a:lnTo>
                  <a:cubicBezTo>
                    <a:pt x="10891" y="2037435"/>
                    <a:pt x="0" y="2026544"/>
                    <a:pt x="0" y="201310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42445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74726" cy="2085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31653" y="2179955"/>
            <a:ext cx="15688589" cy="707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Our research provides a valuable foundation for companies, bussinsess, or retail stores seeking ideal locations for expansion, suggesting that the best locations would be near the high-traffic stations we identified.</a:t>
            </a:r>
          </a:p>
          <a:p>
            <a:pPr algn="ctr">
              <a:lnSpc>
                <a:spcPts val="6299"/>
              </a:lnSpc>
            </a:pP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In the future, we could further analyze which specific times of day experience the highest average daily entries to gain deeper insights.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99224" y="411163"/>
            <a:ext cx="11689553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Future Works/Applications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5A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16249" y="7618123"/>
            <a:ext cx="1783620" cy="2741059"/>
            <a:chOff x="0" y="0"/>
            <a:chExt cx="469760" cy="7219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9760" cy="721925"/>
            </a:xfrm>
            <a:custGeom>
              <a:avLst/>
              <a:gdLst/>
              <a:ahLst/>
              <a:cxnLst/>
              <a:rect r="r" b="b" t="t" l="l"/>
              <a:pathLst>
                <a:path h="721925" w="469760">
                  <a:moveTo>
                    <a:pt x="0" y="0"/>
                  </a:moveTo>
                  <a:lnTo>
                    <a:pt x="469760" y="0"/>
                  </a:lnTo>
                  <a:lnTo>
                    <a:pt x="469760" y="721925"/>
                  </a:lnTo>
                  <a:lnTo>
                    <a:pt x="0" y="721925"/>
                  </a:lnTo>
                  <a:close/>
                </a:path>
              </a:pathLst>
            </a:custGeom>
            <a:solidFill>
              <a:srgbClr val="565A8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69760" cy="750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08058" y="7941973"/>
            <a:ext cx="9198178" cy="1641892"/>
            <a:chOff x="0" y="0"/>
            <a:chExt cx="2422566" cy="4324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22566" cy="432432"/>
            </a:xfrm>
            <a:custGeom>
              <a:avLst/>
              <a:gdLst/>
              <a:ahLst/>
              <a:cxnLst/>
              <a:rect r="r" b="b" t="t" l="l"/>
              <a:pathLst>
                <a:path h="432432" w="2422566">
                  <a:moveTo>
                    <a:pt x="0" y="0"/>
                  </a:moveTo>
                  <a:lnTo>
                    <a:pt x="2422566" y="0"/>
                  </a:lnTo>
                  <a:lnTo>
                    <a:pt x="2422566" y="432432"/>
                  </a:lnTo>
                  <a:lnTo>
                    <a:pt x="0" y="4324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422566" cy="4610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249567" y="284797"/>
            <a:ext cx="3788866" cy="1335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Sources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45615" y="8057325"/>
            <a:ext cx="569118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u="sng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  <a:hlinkClick r:id="rId2" tooltip="https://www.crummy.com/software/BeautifulSoup/bs4/doc/"/>
              </a:rPr>
              <a:t>https://www.crummy.com/software/BeautifulSoup/bs4/doc/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45615" y="8377598"/>
            <a:ext cx="562362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u="sng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  <a:hlinkClick r:id="rId3" tooltip="https://gisdata.pgplanning.org/opendata/search.asp?s=Shop"/>
              </a:rPr>
              <a:t>https://gisdata.pgplanning.org/opendata/search.asp?s=Shop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45615" y="8697872"/>
            <a:ext cx="6276975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u="sng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  <a:hlinkClick r:id="rId4" tooltip="https://edow.org/event/episcopal-night-at-the-nationals-stadium/"/>
              </a:rPr>
              <a:t>https://edow.org/event/episcopal-night-at-the-nationals-stadium/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27977" y="8972550"/>
            <a:ext cx="1034946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u="sng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  <a:hlinkClick r:id="rId5" tooltip="https://allevents.in/washington/2024-taiwan-day-washington-dc-nationals-park/200026333532700#google_vignette"/>
              </a:rPr>
              <a:t>https://allevents.in/washington/2024-taiwan-day-washington-dc-nationals-park/200026333532700#google_vignette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5A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42712"/>
            <a:ext cx="18325364" cy="14843545"/>
          </a:xfrm>
          <a:custGeom>
            <a:avLst/>
            <a:gdLst/>
            <a:ahLst/>
            <a:cxnLst/>
            <a:rect r="r" b="b" t="t" l="l"/>
            <a:pathLst>
              <a:path h="14843545" w="18325364">
                <a:moveTo>
                  <a:pt x="0" y="0"/>
                </a:moveTo>
                <a:lnTo>
                  <a:pt x="18325364" y="0"/>
                </a:lnTo>
                <a:lnTo>
                  <a:pt x="18325364" y="14843545"/>
                </a:lnTo>
                <a:lnTo>
                  <a:pt x="0" y="1484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40291" y="1252479"/>
            <a:ext cx="12407417" cy="15184810"/>
          </a:xfrm>
          <a:custGeom>
            <a:avLst/>
            <a:gdLst/>
            <a:ahLst/>
            <a:cxnLst/>
            <a:rect r="r" b="b" t="t" l="l"/>
            <a:pathLst>
              <a:path h="15184810" w="12407417">
                <a:moveTo>
                  <a:pt x="0" y="0"/>
                </a:moveTo>
                <a:lnTo>
                  <a:pt x="12407418" y="0"/>
                </a:lnTo>
                <a:lnTo>
                  <a:pt x="12407418" y="15184810"/>
                </a:lnTo>
                <a:lnTo>
                  <a:pt x="0" y="15184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40291" y="4233228"/>
            <a:ext cx="11416844" cy="165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80"/>
              </a:lnSpc>
            </a:pPr>
            <a:r>
              <a:rPr lang="en-US" sz="97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5A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5216" y="4192781"/>
            <a:ext cx="6170798" cy="5380324"/>
          </a:xfrm>
          <a:custGeom>
            <a:avLst/>
            <a:gdLst/>
            <a:ahLst/>
            <a:cxnLst/>
            <a:rect r="r" b="b" t="t" l="l"/>
            <a:pathLst>
              <a:path h="5380324" w="6170798">
                <a:moveTo>
                  <a:pt x="0" y="0"/>
                </a:moveTo>
                <a:lnTo>
                  <a:pt x="6170798" y="0"/>
                </a:lnTo>
                <a:lnTo>
                  <a:pt x="6170798" y="5380324"/>
                </a:lnTo>
                <a:lnTo>
                  <a:pt x="0" y="538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75139" y="7075889"/>
            <a:ext cx="3931218" cy="1415238"/>
          </a:xfrm>
          <a:custGeom>
            <a:avLst/>
            <a:gdLst/>
            <a:ahLst/>
            <a:cxnLst/>
            <a:rect r="r" b="b" t="t" l="l"/>
            <a:pathLst>
              <a:path h="1415238" w="3931218">
                <a:moveTo>
                  <a:pt x="0" y="0"/>
                </a:moveTo>
                <a:lnTo>
                  <a:pt x="3931218" y="0"/>
                </a:lnTo>
                <a:lnTo>
                  <a:pt x="3931218" y="1415239"/>
                </a:lnTo>
                <a:lnTo>
                  <a:pt x="0" y="1415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71614" y="500528"/>
            <a:ext cx="2825198" cy="4414372"/>
          </a:xfrm>
          <a:custGeom>
            <a:avLst/>
            <a:gdLst/>
            <a:ahLst/>
            <a:cxnLst/>
            <a:rect r="r" b="b" t="t" l="l"/>
            <a:pathLst>
              <a:path h="4414372" w="2825198">
                <a:moveTo>
                  <a:pt x="0" y="0"/>
                </a:moveTo>
                <a:lnTo>
                  <a:pt x="2825198" y="0"/>
                </a:lnTo>
                <a:lnTo>
                  <a:pt x="2825198" y="4414372"/>
                </a:lnTo>
                <a:lnTo>
                  <a:pt x="0" y="4414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7488" y="1494382"/>
            <a:ext cx="2530530" cy="1808179"/>
          </a:xfrm>
          <a:custGeom>
            <a:avLst/>
            <a:gdLst/>
            <a:ahLst/>
            <a:cxnLst/>
            <a:rect r="r" b="b" t="t" l="l"/>
            <a:pathLst>
              <a:path h="1808179" w="2530530">
                <a:moveTo>
                  <a:pt x="0" y="0"/>
                </a:moveTo>
                <a:lnTo>
                  <a:pt x="2530531" y="0"/>
                </a:lnTo>
                <a:lnTo>
                  <a:pt x="2530531" y="1808179"/>
                </a:lnTo>
                <a:lnTo>
                  <a:pt x="0" y="18081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392120" y="-378074"/>
            <a:ext cx="6865917" cy="3844954"/>
            <a:chOff x="0" y="0"/>
            <a:chExt cx="9154556" cy="51266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1875698"/>
              <a:ext cx="9154556" cy="3250908"/>
            </a:xfrm>
            <a:custGeom>
              <a:avLst/>
              <a:gdLst/>
              <a:ahLst/>
              <a:cxnLst/>
              <a:rect r="r" b="b" t="t" l="l"/>
              <a:pathLst>
                <a:path h="3250908" w="9154556">
                  <a:moveTo>
                    <a:pt x="0" y="0"/>
                  </a:moveTo>
                  <a:lnTo>
                    <a:pt x="9154556" y="0"/>
                  </a:lnTo>
                  <a:lnTo>
                    <a:pt x="9154556" y="3250908"/>
                  </a:lnTo>
                  <a:lnTo>
                    <a:pt x="0" y="3250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8" id="8"/>
            <p:cNvSpPr/>
            <p:nvPr/>
          </p:nvSpPr>
          <p:spPr>
            <a:xfrm flipH="true">
              <a:off x="1602199" y="0"/>
              <a:ext cx="0" cy="1875698"/>
            </a:xfrm>
            <a:prstGeom prst="line">
              <a:avLst/>
            </a:prstGeom>
            <a:ln cap="flat" w="190500">
              <a:solidFill>
                <a:srgbClr val="C0C0C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7231322" y="0"/>
              <a:ext cx="0" cy="1875698"/>
            </a:xfrm>
            <a:prstGeom prst="line">
              <a:avLst/>
            </a:prstGeom>
            <a:ln cap="flat" w="190500">
              <a:solidFill>
                <a:srgbClr val="C0C0C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745609" y="2296253"/>
              <a:ext cx="7739539" cy="2297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14"/>
                </a:lnSpc>
                <a:spcBef>
                  <a:spcPct val="0"/>
                </a:spcBef>
              </a:pPr>
              <a:r>
                <a:rPr lang="en-US" sz="5010">
                  <a:solidFill>
                    <a:srgbClr val="FFFFFF"/>
                  </a:solidFill>
                  <a:latin typeface="Fredoka"/>
                  <a:ea typeface="Fredoka"/>
                  <a:cs typeface="Fredoka"/>
                  <a:sym typeface="Fredoka"/>
                </a:rPr>
                <a:t>Research Questions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99332" y="4319448"/>
            <a:ext cx="5462566" cy="434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Main Research Question:</a:t>
            </a:r>
          </a:p>
          <a:p>
            <a:pPr algn="ctr">
              <a:lnSpc>
                <a:spcPts val="489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How do business and retail hubs impact average daily entries for metro ridership?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65481" y="5386789"/>
            <a:ext cx="6348774" cy="368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How do top stations differentiate based on weekdays and weekends?</a:t>
            </a:r>
          </a:p>
          <a:p>
            <a:pPr algn="ctr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Which jurisdictions in the DMV have the most average daily entries?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5A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409575"/>
            <a:ext cx="6865917" cy="3844954"/>
            <a:chOff x="0" y="0"/>
            <a:chExt cx="9154556" cy="51266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875698"/>
              <a:ext cx="9154556" cy="3250908"/>
            </a:xfrm>
            <a:custGeom>
              <a:avLst/>
              <a:gdLst/>
              <a:ahLst/>
              <a:cxnLst/>
              <a:rect r="r" b="b" t="t" l="l"/>
              <a:pathLst>
                <a:path h="3250908" w="9154556">
                  <a:moveTo>
                    <a:pt x="0" y="0"/>
                  </a:moveTo>
                  <a:lnTo>
                    <a:pt x="9154556" y="0"/>
                  </a:lnTo>
                  <a:lnTo>
                    <a:pt x="9154556" y="3250908"/>
                  </a:lnTo>
                  <a:lnTo>
                    <a:pt x="0" y="3250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4" id="4"/>
            <p:cNvSpPr/>
            <p:nvPr/>
          </p:nvSpPr>
          <p:spPr>
            <a:xfrm flipH="true">
              <a:off x="1602199" y="0"/>
              <a:ext cx="0" cy="1875698"/>
            </a:xfrm>
            <a:prstGeom prst="line">
              <a:avLst/>
            </a:prstGeom>
            <a:ln cap="flat" w="190500">
              <a:solidFill>
                <a:srgbClr val="C0C0C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7231322" y="0"/>
              <a:ext cx="0" cy="1875698"/>
            </a:xfrm>
            <a:prstGeom prst="line">
              <a:avLst/>
            </a:prstGeom>
            <a:ln cap="flat" w="190500">
              <a:solidFill>
                <a:srgbClr val="C0C0C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1672216" y="-1048994"/>
            <a:ext cx="8862686" cy="11335994"/>
          </a:xfrm>
          <a:custGeom>
            <a:avLst/>
            <a:gdLst/>
            <a:ahLst/>
            <a:cxnLst/>
            <a:rect r="r" b="b" t="t" l="l"/>
            <a:pathLst>
              <a:path h="11335994" w="8862686">
                <a:moveTo>
                  <a:pt x="0" y="0"/>
                </a:moveTo>
                <a:lnTo>
                  <a:pt x="8862686" y="0"/>
                </a:lnTo>
                <a:lnTo>
                  <a:pt x="8862686" y="11335994"/>
                </a:lnTo>
                <a:lnTo>
                  <a:pt x="0" y="11335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1605190"/>
            <a:ext cx="6865917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sz="659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Approaches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12831" y="3655637"/>
            <a:ext cx="7328255" cy="6164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673" indent="-407837" lvl="1">
              <a:lnSpc>
                <a:spcPts val="5289"/>
              </a:lnSpc>
              <a:buAutoNum type="arabicPeriod" startAt="1"/>
            </a:pPr>
            <a:r>
              <a:rPr lang="en-US" sz="3778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Python:</a:t>
            </a:r>
          </a:p>
          <a:p>
            <a:pPr algn="just" marL="1268823" indent="-422941" lvl="2">
              <a:lnSpc>
                <a:spcPts val="4113"/>
              </a:lnSpc>
              <a:buFont typeface="Arial"/>
              <a:buChar char="⚬"/>
            </a:pPr>
            <a:r>
              <a:rPr lang="en-US" sz="2938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Pandas</a:t>
            </a:r>
          </a:p>
          <a:p>
            <a:pPr algn="just" marL="1268823" indent="-422941" lvl="2">
              <a:lnSpc>
                <a:spcPts val="4113"/>
              </a:lnSpc>
              <a:buFont typeface="Arial"/>
              <a:buChar char="⚬"/>
            </a:pPr>
            <a:r>
              <a:rPr lang="en-US" sz="2938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Matplotlib</a:t>
            </a:r>
          </a:p>
          <a:p>
            <a:pPr algn="just" marL="1268823" indent="-422941" lvl="2">
              <a:lnSpc>
                <a:spcPts val="4113"/>
              </a:lnSpc>
              <a:buFont typeface="Arial"/>
              <a:buChar char="⚬"/>
            </a:pPr>
            <a:r>
              <a:rPr lang="en-US" sz="2938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Beautiful Soup</a:t>
            </a:r>
          </a:p>
          <a:p>
            <a:pPr algn="just" marL="815673" indent="-407837" lvl="1">
              <a:lnSpc>
                <a:spcPts val="5289"/>
              </a:lnSpc>
              <a:buAutoNum type="arabicPeriod" startAt="1"/>
            </a:pPr>
            <a:r>
              <a:rPr lang="en-US" sz="3778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ArcGIS</a:t>
            </a:r>
          </a:p>
          <a:p>
            <a:pPr algn="just" marL="1268826" indent="-422942" lvl="2">
              <a:lnSpc>
                <a:spcPts val="4113"/>
              </a:lnSpc>
              <a:buFont typeface="Arial"/>
              <a:buChar char="⚬"/>
            </a:pPr>
            <a:r>
              <a:rPr lang="en-US" sz="2938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Used Open Source Data</a:t>
            </a:r>
          </a:p>
          <a:p>
            <a:pPr algn="just" marL="1268826" indent="-422942" lvl="2">
              <a:lnSpc>
                <a:spcPts val="4113"/>
              </a:lnSpc>
              <a:buFont typeface="Arial"/>
              <a:buChar char="⚬"/>
            </a:pPr>
            <a:r>
              <a:rPr lang="en-US" sz="2938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Mapped high ridership stations. </a:t>
            </a:r>
          </a:p>
          <a:p>
            <a:pPr algn="just" marL="1268826" indent="-422942" lvl="2">
              <a:lnSpc>
                <a:spcPts val="4113"/>
              </a:lnSpc>
              <a:buFont typeface="Arial"/>
              <a:buChar char="⚬"/>
            </a:pPr>
            <a:r>
              <a:rPr lang="en-US" sz="2938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Mapped business and retail hubs</a:t>
            </a:r>
          </a:p>
          <a:p>
            <a:pPr algn="just" marL="815673" indent="-407837" lvl="1">
              <a:lnSpc>
                <a:spcPts val="5289"/>
              </a:lnSpc>
              <a:buAutoNum type="arabicPeriod" startAt="1"/>
            </a:pPr>
            <a:r>
              <a:rPr lang="en-US" sz="3778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Research: </a:t>
            </a:r>
          </a:p>
          <a:p>
            <a:pPr algn="just" marL="1268826" indent="-422942" lvl="2">
              <a:lnSpc>
                <a:spcPts val="4113"/>
              </a:lnSpc>
              <a:buFont typeface="Arial"/>
              <a:buChar char="⚬"/>
            </a:pPr>
            <a:r>
              <a:rPr lang="en-US" sz="2938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Transit authority data </a:t>
            </a:r>
          </a:p>
          <a:p>
            <a:pPr algn="just" marL="1268826" indent="-422942" lvl="2">
              <a:lnSpc>
                <a:spcPts val="4113"/>
              </a:lnSpc>
              <a:buFont typeface="Arial"/>
              <a:buChar char="⚬"/>
            </a:pPr>
            <a:r>
              <a:rPr lang="en-US" sz="2938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News &amp; policy analysis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5A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71695">
            <a:off x="-6140592" y="-953979"/>
            <a:ext cx="10680597" cy="4312291"/>
          </a:xfrm>
          <a:custGeom>
            <a:avLst/>
            <a:gdLst/>
            <a:ahLst/>
            <a:cxnLst/>
            <a:rect r="r" b="b" t="t" l="l"/>
            <a:pathLst>
              <a:path h="4312291" w="10680597">
                <a:moveTo>
                  <a:pt x="0" y="0"/>
                </a:moveTo>
                <a:lnTo>
                  <a:pt x="10680597" y="0"/>
                </a:lnTo>
                <a:lnTo>
                  <a:pt x="10680597" y="4312292"/>
                </a:lnTo>
                <a:lnTo>
                  <a:pt x="0" y="4312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71695">
            <a:off x="11060667" y="7495425"/>
            <a:ext cx="10680597" cy="4312291"/>
          </a:xfrm>
          <a:custGeom>
            <a:avLst/>
            <a:gdLst/>
            <a:ahLst/>
            <a:cxnLst/>
            <a:rect r="r" b="b" t="t" l="l"/>
            <a:pathLst>
              <a:path h="4312291" w="10680597">
                <a:moveTo>
                  <a:pt x="0" y="0"/>
                </a:moveTo>
                <a:lnTo>
                  <a:pt x="10680597" y="0"/>
                </a:lnTo>
                <a:lnTo>
                  <a:pt x="10680597" y="4312291"/>
                </a:lnTo>
                <a:lnTo>
                  <a:pt x="0" y="4312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61893" y="4443412"/>
            <a:ext cx="6564213" cy="1266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Visualizations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5A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248" y="151543"/>
            <a:ext cx="17267029" cy="9983915"/>
            <a:chOff x="0" y="0"/>
            <a:chExt cx="4547695" cy="26295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7695" cy="2629508"/>
            </a:xfrm>
            <a:custGeom>
              <a:avLst/>
              <a:gdLst/>
              <a:ahLst/>
              <a:cxnLst/>
              <a:rect r="r" b="b" t="t" l="l"/>
              <a:pathLst>
                <a:path h="2629508" w="4547695">
                  <a:moveTo>
                    <a:pt x="22867" y="0"/>
                  </a:moveTo>
                  <a:lnTo>
                    <a:pt x="4524828" y="0"/>
                  </a:lnTo>
                  <a:cubicBezTo>
                    <a:pt x="4530893" y="0"/>
                    <a:pt x="4536709" y="2409"/>
                    <a:pt x="4540997" y="6697"/>
                  </a:cubicBezTo>
                  <a:cubicBezTo>
                    <a:pt x="4545286" y="10986"/>
                    <a:pt x="4547695" y="16802"/>
                    <a:pt x="4547695" y="22867"/>
                  </a:cubicBezTo>
                  <a:lnTo>
                    <a:pt x="4547695" y="2606642"/>
                  </a:lnTo>
                  <a:cubicBezTo>
                    <a:pt x="4547695" y="2619271"/>
                    <a:pt x="4537457" y="2629508"/>
                    <a:pt x="4524828" y="2629508"/>
                  </a:cubicBezTo>
                  <a:lnTo>
                    <a:pt x="22867" y="2629508"/>
                  </a:lnTo>
                  <a:cubicBezTo>
                    <a:pt x="10238" y="2629508"/>
                    <a:pt x="0" y="2619271"/>
                    <a:pt x="0" y="2606642"/>
                  </a:cubicBezTo>
                  <a:lnTo>
                    <a:pt x="0" y="22867"/>
                  </a:lnTo>
                  <a:cubicBezTo>
                    <a:pt x="0" y="10238"/>
                    <a:pt x="10238" y="0"/>
                    <a:pt x="22867" y="0"/>
                  </a:cubicBezTo>
                  <a:close/>
                </a:path>
              </a:pathLst>
            </a:custGeom>
            <a:solidFill>
              <a:srgbClr val="EFC1A5"/>
            </a:solidFill>
            <a:ln w="123825" cap="rnd">
              <a:solidFill>
                <a:srgbClr val="DC9E8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7695" cy="2667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961676" y="151543"/>
            <a:ext cx="12355124" cy="9983915"/>
          </a:xfrm>
          <a:custGeom>
            <a:avLst/>
            <a:gdLst/>
            <a:ahLst/>
            <a:cxnLst/>
            <a:rect r="r" b="b" t="t" l="l"/>
            <a:pathLst>
              <a:path h="9983915" w="12355124">
                <a:moveTo>
                  <a:pt x="0" y="0"/>
                </a:moveTo>
                <a:lnTo>
                  <a:pt x="12355123" y="0"/>
                </a:lnTo>
                <a:lnTo>
                  <a:pt x="12355123" y="9983914"/>
                </a:lnTo>
                <a:lnTo>
                  <a:pt x="0" y="9983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" r="0" b="-18861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22000" y="570500"/>
            <a:ext cx="16453525" cy="685800"/>
            <a:chOff x="0" y="0"/>
            <a:chExt cx="4333439" cy="1806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33439" cy="180622"/>
            </a:xfrm>
            <a:custGeom>
              <a:avLst/>
              <a:gdLst/>
              <a:ahLst/>
              <a:cxnLst/>
              <a:rect r="r" b="b" t="t" l="l"/>
              <a:pathLst>
                <a:path h="180622" w="4333439">
                  <a:moveTo>
                    <a:pt x="0" y="0"/>
                  </a:moveTo>
                  <a:lnTo>
                    <a:pt x="4333439" y="0"/>
                  </a:lnTo>
                  <a:lnTo>
                    <a:pt x="4333439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EFC1A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333439" cy="228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22977" y="494300"/>
            <a:ext cx="172593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9"/>
                </a:solidFill>
                <a:latin typeface="Fredoka"/>
                <a:ea typeface="Fredoka"/>
                <a:cs typeface="Fredoka"/>
                <a:sym typeface="Fredoka"/>
              </a:rPr>
              <a:t>Percentage of Total Avgerage Ridership By Region (Weekdays)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5A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248" y="151543"/>
            <a:ext cx="17267029" cy="9983915"/>
            <a:chOff x="0" y="0"/>
            <a:chExt cx="4547695" cy="26295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7695" cy="2629508"/>
            </a:xfrm>
            <a:custGeom>
              <a:avLst/>
              <a:gdLst/>
              <a:ahLst/>
              <a:cxnLst/>
              <a:rect r="r" b="b" t="t" l="l"/>
              <a:pathLst>
                <a:path h="2629508" w="4547695">
                  <a:moveTo>
                    <a:pt x="22867" y="0"/>
                  </a:moveTo>
                  <a:lnTo>
                    <a:pt x="4524828" y="0"/>
                  </a:lnTo>
                  <a:cubicBezTo>
                    <a:pt x="4530893" y="0"/>
                    <a:pt x="4536709" y="2409"/>
                    <a:pt x="4540997" y="6697"/>
                  </a:cubicBezTo>
                  <a:cubicBezTo>
                    <a:pt x="4545286" y="10986"/>
                    <a:pt x="4547695" y="16802"/>
                    <a:pt x="4547695" y="22867"/>
                  </a:cubicBezTo>
                  <a:lnTo>
                    <a:pt x="4547695" y="2606642"/>
                  </a:lnTo>
                  <a:cubicBezTo>
                    <a:pt x="4547695" y="2619271"/>
                    <a:pt x="4537457" y="2629508"/>
                    <a:pt x="4524828" y="2629508"/>
                  </a:cubicBezTo>
                  <a:lnTo>
                    <a:pt x="22867" y="2629508"/>
                  </a:lnTo>
                  <a:cubicBezTo>
                    <a:pt x="10238" y="2629508"/>
                    <a:pt x="0" y="2619271"/>
                    <a:pt x="0" y="2606642"/>
                  </a:cubicBezTo>
                  <a:lnTo>
                    <a:pt x="0" y="22867"/>
                  </a:lnTo>
                  <a:cubicBezTo>
                    <a:pt x="0" y="10238"/>
                    <a:pt x="10238" y="0"/>
                    <a:pt x="22867" y="0"/>
                  </a:cubicBezTo>
                  <a:close/>
                </a:path>
              </a:pathLst>
            </a:custGeom>
            <a:solidFill>
              <a:srgbClr val="EFC1A5"/>
            </a:solidFill>
            <a:ln w="123825" cap="rnd">
              <a:solidFill>
                <a:srgbClr val="DC9E8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7695" cy="2667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985162" y="-322553"/>
            <a:ext cx="12327200" cy="12327200"/>
          </a:xfrm>
          <a:custGeom>
            <a:avLst/>
            <a:gdLst/>
            <a:ahLst/>
            <a:cxnLst/>
            <a:rect r="r" b="b" t="t" l="l"/>
            <a:pathLst>
              <a:path h="12327200" w="12327200">
                <a:moveTo>
                  <a:pt x="0" y="0"/>
                </a:moveTo>
                <a:lnTo>
                  <a:pt x="12327201" y="0"/>
                </a:lnTo>
                <a:lnTo>
                  <a:pt x="12327201" y="12327200"/>
                </a:lnTo>
                <a:lnTo>
                  <a:pt x="0" y="12327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527444"/>
            <a:ext cx="16453525" cy="987286"/>
            <a:chOff x="0" y="0"/>
            <a:chExt cx="4333439" cy="2600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33439" cy="260026"/>
            </a:xfrm>
            <a:custGeom>
              <a:avLst/>
              <a:gdLst/>
              <a:ahLst/>
              <a:cxnLst/>
              <a:rect r="r" b="b" t="t" l="l"/>
              <a:pathLst>
                <a:path h="260026" w="4333439">
                  <a:moveTo>
                    <a:pt x="0" y="0"/>
                  </a:moveTo>
                  <a:lnTo>
                    <a:pt x="4333439" y="0"/>
                  </a:lnTo>
                  <a:lnTo>
                    <a:pt x="4333439" y="260026"/>
                  </a:lnTo>
                  <a:lnTo>
                    <a:pt x="0" y="260026"/>
                  </a:lnTo>
                  <a:close/>
                </a:path>
              </a:pathLst>
            </a:custGeom>
            <a:solidFill>
              <a:srgbClr val="EFC1A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333439" cy="307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9375" y="601987"/>
            <a:ext cx="1533217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9"/>
                </a:solidFill>
                <a:latin typeface="Fredoka"/>
                <a:ea typeface="Fredoka"/>
                <a:cs typeface="Fredoka"/>
                <a:sym typeface="Fredoka"/>
              </a:rPr>
              <a:t>Percentage of Total Average Ridership By Region (Weekends)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5A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1891" y="353008"/>
            <a:ext cx="17653743" cy="9580985"/>
            <a:chOff x="0" y="0"/>
            <a:chExt cx="4649545" cy="25233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49545" cy="2523387"/>
            </a:xfrm>
            <a:custGeom>
              <a:avLst/>
              <a:gdLst/>
              <a:ahLst/>
              <a:cxnLst/>
              <a:rect r="r" b="b" t="t" l="l"/>
              <a:pathLst>
                <a:path h="2523387" w="4649545">
                  <a:moveTo>
                    <a:pt x="22366" y="0"/>
                  </a:moveTo>
                  <a:lnTo>
                    <a:pt x="4627180" y="0"/>
                  </a:lnTo>
                  <a:cubicBezTo>
                    <a:pt x="4639532" y="0"/>
                    <a:pt x="4649545" y="10013"/>
                    <a:pt x="4649545" y="22366"/>
                  </a:cubicBezTo>
                  <a:lnTo>
                    <a:pt x="4649545" y="2501021"/>
                  </a:lnTo>
                  <a:cubicBezTo>
                    <a:pt x="4649545" y="2506953"/>
                    <a:pt x="4647189" y="2512642"/>
                    <a:pt x="4642995" y="2516836"/>
                  </a:cubicBezTo>
                  <a:cubicBezTo>
                    <a:pt x="4638800" y="2521030"/>
                    <a:pt x="4633111" y="2523387"/>
                    <a:pt x="4627180" y="2523387"/>
                  </a:cubicBezTo>
                  <a:lnTo>
                    <a:pt x="22366" y="2523387"/>
                  </a:lnTo>
                  <a:cubicBezTo>
                    <a:pt x="16434" y="2523387"/>
                    <a:pt x="10745" y="2521030"/>
                    <a:pt x="6551" y="2516836"/>
                  </a:cubicBezTo>
                  <a:cubicBezTo>
                    <a:pt x="2356" y="2512642"/>
                    <a:pt x="0" y="2506953"/>
                    <a:pt x="0" y="2501021"/>
                  </a:cubicBezTo>
                  <a:lnTo>
                    <a:pt x="0" y="22366"/>
                  </a:lnTo>
                  <a:cubicBezTo>
                    <a:pt x="0" y="16434"/>
                    <a:pt x="2356" y="10745"/>
                    <a:pt x="6551" y="6551"/>
                  </a:cubicBezTo>
                  <a:cubicBezTo>
                    <a:pt x="10745" y="2356"/>
                    <a:pt x="16434" y="0"/>
                    <a:pt x="22366" y="0"/>
                  </a:cubicBezTo>
                  <a:close/>
                </a:path>
              </a:pathLst>
            </a:custGeom>
            <a:solidFill>
              <a:srgbClr val="EFC1A5"/>
            </a:solidFill>
            <a:ln w="238125" cap="rnd">
              <a:solidFill>
                <a:srgbClr val="DC9E8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49545" cy="2561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92547" y="134150"/>
            <a:ext cx="2614120" cy="555501"/>
          </a:xfrm>
          <a:custGeom>
            <a:avLst/>
            <a:gdLst/>
            <a:ahLst/>
            <a:cxnLst/>
            <a:rect r="r" b="b" t="t" l="l"/>
            <a:pathLst>
              <a:path h="555501" w="2614120">
                <a:moveTo>
                  <a:pt x="0" y="0"/>
                </a:moveTo>
                <a:lnTo>
                  <a:pt x="2614120" y="0"/>
                </a:lnTo>
                <a:lnTo>
                  <a:pt x="2614120" y="555500"/>
                </a:lnTo>
                <a:lnTo>
                  <a:pt x="0" y="555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6567" y="581425"/>
            <a:ext cx="15385340" cy="9124150"/>
          </a:xfrm>
          <a:custGeom>
            <a:avLst/>
            <a:gdLst/>
            <a:ahLst/>
            <a:cxnLst/>
            <a:rect r="r" b="b" t="t" l="l"/>
            <a:pathLst>
              <a:path h="9124150" w="15385340">
                <a:moveTo>
                  <a:pt x="0" y="0"/>
                </a:moveTo>
                <a:lnTo>
                  <a:pt x="15385341" y="0"/>
                </a:lnTo>
                <a:lnTo>
                  <a:pt x="15385341" y="9124150"/>
                </a:lnTo>
                <a:lnTo>
                  <a:pt x="0" y="9124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86" r="0" b="-58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5A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043765" y="649461"/>
            <a:ext cx="14520099" cy="9292863"/>
          </a:xfrm>
          <a:custGeom>
            <a:avLst/>
            <a:gdLst/>
            <a:ahLst/>
            <a:cxnLst/>
            <a:rect r="r" b="b" t="t" l="l"/>
            <a:pathLst>
              <a:path h="9292863" w="14520099">
                <a:moveTo>
                  <a:pt x="0" y="0"/>
                </a:moveTo>
                <a:lnTo>
                  <a:pt x="14520099" y="0"/>
                </a:lnTo>
                <a:lnTo>
                  <a:pt x="14520099" y="9292864"/>
                </a:lnTo>
                <a:lnTo>
                  <a:pt x="0" y="9292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DC9E85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3820423" y="172135"/>
            <a:ext cx="4335945" cy="4687430"/>
            <a:chOff x="0" y="0"/>
            <a:chExt cx="1141977" cy="1234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1977" cy="1234549"/>
            </a:xfrm>
            <a:custGeom>
              <a:avLst/>
              <a:gdLst/>
              <a:ahLst/>
              <a:cxnLst/>
              <a:rect r="r" b="b" t="t" l="l"/>
              <a:pathLst>
                <a:path h="1234549" w="1141977">
                  <a:moveTo>
                    <a:pt x="0" y="0"/>
                  </a:moveTo>
                  <a:lnTo>
                    <a:pt x="1141977" y="0"/>
                  </a:lnTo>
                  <a:lnTo>
                    <a:pt x="1141977" y="1234549"/>
                  </a:lnTo>
                  <a:lnTo>
                    <a:pt x="0" y="1234549"/>
                  </a:lnTo>
                  <a:close/>
                </a:path>
              </a:pathLst>
            </a:custGeom>
            <a:solidFill>
              <a:srgbClr val="EFC1A5"/>
            </a:solidFill>
            <a:ln w="38100" cap="sq">
              <a:solidFill>
                <a:srgbClr val="DC9E85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141977" cy="1282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893322" y="-1087956"/>
            <a:ext cx="4296800" cy="4166936"/>
          </a:xfrm>
          <a:custGeom>
            <a:avLst/>
            <a:gdLst/>
            <a:ahLst/>
            <a:cxnLst/>
            <a:rect r="r" b="b" t="t" l="l"/>
            <a:pathLst>
              <a:path h="4166936" w="4296800">
                <a:moveTo>
                  <a:pt x="0" y="0"/>
                </a:moveTo>
                <a:lnTo>
                  <a:pt x="4296800" y="0"/>
                </a:lnTo>
                <a:lnTo>
                  <a:pt x="4296800" y="4166936"/>
                </a:lnTo>
                <a:lnTo>
                  <a:pt x="0" y="4166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55362" y="1058543"/>
            <a:ext cx="469879" cy="469879"/>
          </a:xfrm>
          <a:custGeom>
            <a:avLst/>
            <a:gdLst/>
            <a:ahLst/>
            <a:cxnLst/>
            <a:rect r="r" b="b" t="t" l="l"/>
            <a:pathLst>
              <a:path h="469879" w="469879">
                <a:moveTo>
                  <a:pt x="0" y="0"/>
                </a:moveTo>
                <a:lnTo>
                  <a:pt x="469879" y="0"/>
                </a:lnTo>
                <a:lnTo>
                  <a:pt x="469879" y="469879"/>
                </a:lnTo>
                <a:lnTo>
                  <a:pt x="0" y="4698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530173"/>
            <a:ext cx="3079346" cy="1440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9"/>
              </a:lnSpc>
            </a:pPr>
            <a:r>
              <a:rPr lang="en-US" sz="4107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Map</a:t>
            </a:r>
          </a:p>
          <a:p>
            <a:pPr algn="ctr">
              <a:lnSpc>
                <a:spcPts val="5749"/>
              </a:lnSpc>
            </a:pPr>
            <a:r>
              <a:rPr lang="en-US" sz="4107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(Weekday)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98651" y="404856"/>
            <a:ext cx="3779489" cy="4041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6"/>
              </a:lnSpc>
            </a:pPr>
            <a:r>
              <a:rPr lang="en-US" sz="4061" u="sng">
                <a:solidFill>
                  <a:srgbClr val="FFFFF9"/>
                </a:solidFill>
                <a:latin typeface="Fredoka"/>
                <a:ea typeface="Fredoka"/>
                <a:cs typeface="Fredoka"/>
                <a:sym typeface="Fredoka"/>
              </a:rPr>
              <a:t>Legend:</a:t>
            </a:r>
            <a:r>
              <a:rPr lang="en-US" sz="4061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 </a:t>
            </a:r>
          </a:p>
          <a:p>
            <a:pPr algn="ctr">
              <a:lnSpc>
                <a:spcPts val="2971"/>
              </a:lnSpc>
            </a:pPr>
            <a:r>
              <a:rPr lang="en-US" sz="2122">
                <a:solidFill>
                  <a:srgbClr val="29F3E2"/>
                </a:solidFill>
                <a:latin typeface="Fredoka"/>
                <a:ea typeface="Fredoka"/>
                <a:cs typeface="Fredoka"/>
                <a:sym typeface="Fredoka"/>
              </a:rPr>
              <a:t>     </a:t>
            </a:r>
            <a:r>
              <a:rPr lang="en-US" sz="2122">
                <a:solidFill>
                  <a:srgbClr val="29F3E2"/>
                </a:solidFill>
                <a:latin typeface="Fredoka"/>
                <a:ea typeface="Fredoka"/>
                <a:cs typeface="Fredoka"/>
                <a:sym typeface="Fredoka"/>
              </a:rPr>
              <a:t>= Highest ridership in DC on Weekdays</a:t>
            </a:r>
          </a:p>
          <a:p>
            <a:pPr algn="ctr">
              <a:lnSpc>
                <a:spcPts val="2971"/>
              </a:lnSpc>
            </a:pPr>
          </a:p>
          <a:p>
            <a:pPr algn="ctr">
              <a:lnSpc>
                <a:spcPts val="2971"/>
              </a:lnSpc>
            </a:pPr>
            <a:r>
              <a:rPr lang="en-US" sz="2122">
                <a:solidFill>
                  <a:srgbClr val="FFFF00"/>
                </a:solidFill>
                <a:latin typeface="Fredoka"/>
                <a:ea typeface="Fredoka"/>
                <a:cs typeface="Fredoka"/>
                <a:sym typeface="Fredoka"/>
              </a:rPr>
              <a:t>  = Highest ridership in Arlington on Weekdays</a:t>
            </a:r>
          </a:p>
          <a:p>
            <a:pPr algn="ctr">
              <a:lnSpc>
                <a:spcPts val="2971"/>
              </a:lnSpc>
            </a:pPr>
          </a:p>
          <a:p>
            <a:pPr algn="ctr">
              <a:lnSpc>
                <a:spcPts val="2971"/>
              </a:lnSpc>
            </a:pPr>
            <a:r>
              <a:rPr lang="en-US" sz="2122">
                <a:solidFill>
                  <a:srgbClr val="E61F93"/>
                </a:solidFill>
                <a:latin typeface="Fredoka"/>
                <a:ea typeface="Fredoka"/>
                <a:cs typeface="Fredoka"/>
                <a:sym typeface="Fredoka"/>
              </a:rPr>
              <a:t>Pink polygons indicate where businesses/companies reside in DC.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098651" y="2228565"/>
            <a:ext cx="469879" cy="469879"/>
          </a:xfrm>
          <a:custGeom>
            <a:avLst/>
            <a:gdLst/>
            <a:ahLst/>
            <a:cxnLst/>
            <a:rect r="r" b="b" t="t" l="l"/>
            <a:pathLst>
              <a:path h="469879" w="469879">
                <a:moveTo>
                  <a:pt x="0" y="0"/>
                </a:moveTo>
                <a:lnTo>
                  <a:pt x="469878" y="0"/>
                </a:lnTo>
                <a:lnTo>
                  <a:pt x="469878" y="469879"/>
                </a:lnTo>
                <a:lnTo>
                  <a:pt x="0" y="4698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565A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3616" y="831221"/>
            <a:ext cx="17580769" cy="842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Metro Line Correlations Weekdays</a:t>
            </a:r>
          </a:p>
          <a:p>
            <a:pPr algn="l" marL="647700" indent="-323850" lvl="1">
              <a:lnSpc>
                <a:spcPts val="498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Green Line: Archives (DC),Anacostia (DC), Greenbelt(MD), Hyattsville Crossing(MD)</a:t>
            </a:r>
          </a:p>
          <a:p>
            <a:pPr algn="l" marL="647700" indent="-323850" lvl="1">
              <a:lnSpc>
                <a:spcPts val="498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Red Line: Union Station(DC), Metro Center(DC), Shady Grove(MD), Bethesda(MD), Silver Spring(MD), Brookland-CUA(DC)</a:t>
            </a:r>
          </a:p>
          <a:p>
            <a:pPr algn="l" marL="647700" indent="-323850" lvl="1">
              <a:lnSpc>
                <a:spcPts val="498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Blue Line: Metro Center(DC), Foggy Bottom-GWU(DC), Pentagon(Virginia), Pentagon City(Virginia), Rosslyn(VA), Franconia-Springfield(VA), Benning RD(DC),King St-Old Town(VA), Braddock RD(VA), Van Dorn Street(VA)</a:t>
            </a:r>
          </a:p>
          <a:p>
            <a:pPr algn="l" marL="647700" indent="-323850" lvl="1">
              <a:lnSpc>
                <a:spcPts val="498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Silver Line: Metro Center (DC), Foggy Bottom-GWU(DC), Rosslyn(VA), Benning RD(DC), Dulles Airport(VA), Ashburn(VA), Loudoun Gateway(VA)</a:t>
            </a:r>
          </a:p>
          <a:p>
            <a:pPr algn="l" marL="647700" indent="-323850" lvl="1">
              <a:lnSpc>
                <a:spcPts val="498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Orange Line: Metro Center (DC), Foggy Bottom- GWU(DC), Rosslyn(VA), Vienna(VA), New Carrollton(MD) </a:t>
            </a:r>
          </a:p>
          <a:p>
            <a:pPr algn="l" marL="647700" indent="-323850" lvl="1">
              <a:lnSpc>
                <a:spcPts val="498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Yellow Line: Pentagon (VA), Pentagon City(VA), Huntington(VA), King St-Old Town(VA), Braddock RD(VA), Archives(DC)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52762" y="1931628"/>
            <a:ext cx="15481371" cy="437484"/>
            <a:chOff x="0" y="0"/>
            <a:chExt cx="4077398" cy="1152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7398" cy="115222"/>
            </a:xfrm>
            <a:custGeom>
              <a:avLst/>
              <a:gdLst/>
              <a:ahLst/>
              <a:cxnLst/>
              <a:rect r="r" b="b" t="t" l="l"/>
              <a:pathLst>
                <a:path h="115222" w="4077398">
                  <a:moveTo>
                    <a:pt x="25504" y="0"/>
                  </a:moveTo>
                  <a:lnTo>
                    <a:pt x="4051894" y="0"/>
                  </a:lnTo>
                  <a:cubicBezTo>
                    <a:pt x="4065979" y="0"/>
                    <a:pt x="4077398" y="11419"/>
                    <a:pt x="4077398" y="25504"/>
                  </a:cubicBezTo>
                  <a:lnTo>
                    <a:pt x="4077398" y="89718"/>
                  </a:lnTo>
                  <a:cubicBezTo>
                    <a:pt x="4077398" y="103804"/>
                    <a:pt x="4065979" y="115222"/>
                    <a:pt x="4051894" y="115222"/>
                  </a:cubicBezTo>
                  <a:lnTo>
                    <a:pt x="25504" y="115222"/>
                  </a:lnTo>
                  <a:cubicBezTo>
                    <a:pt x="11419" y="115222"/>
                    <a:pt x="0" y="103804"/>
                    <a:pt x="0" y="89718"/>
                  </a:cubicBezTo>
                  <a:lnTo>
                    <a:pt x="0" y="25504"/>
                  </a:lnTo>
                  <a:cubicBezTo>
                    <a:pt x="0" y="11419"/>
                    <a:pt x="11419" y="0"/>
                    <a:pt x="25504" y="0"/>
                  </a:cubicBezTo>
                  <a:close/>
                </a:path>
              </a:pathLst>
            </a:custGeom>
            <a:solidFill>
              <a:srgbClr val="008000">
                <a:alpha val="19608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077398" cy="162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40174" y="2575304"/>
            <a:ext cx="16164885" cy="437484"/>
            <a:chOff x="0" y="0"/>
            <a:chExt cx="4257418" cy="1152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57418" cy="115222"/>
            </a:xfrm>
            <a:custGeom>
              <a:avLst/>
              <a:gdLst/>
              <a:ahLst/>
              <a:cxnLst/>
              <a:rect r="r" b="b" t="t" l="l"/>
              <a:pathLst>
                <a:path h="115222" w="4257418">
                  <a:moveTo>
                    <a:pt x="24426" y="0"/>
                  </a:moveTo>
                  <a:lnTo>
                    <a:pt x="4232993" y="0"/>
                  </a:lnTo>
                  <a:cubicBezTo>
                    <a:pt x="4246483" y="0"/>
                    <a:pt x="4257418" y="10936"/>
                    <a:pt x="4257418" y="24426"/>
                  </a:cubicBezTo>
                  <a:lnTo>
                    <a:pt x="4257418" y="90796"/>
                  </a:lnTo>
                  <a:cubicBezTo>
                    <a:pt x="4257418" y="97275"/>
                    <a:pt x="4254845" y="103487"/>
                    <a:pt x="4250264" y="108068"/>
                  </a:cubicBezTo>
                  <a:cubicBezTo>
                    <a:pt x="4245683" y="112649"/>
                    <a:pt x="4239471" y="115222"/>
                    <a:pt x="4232993" y="115222"/>
                  </a:cubicBezTo>
                  <a:lnTo>
                    <a:pt x="24426" y="115222"/>
                  </a:lnTo>
                  <a:cubicBezTo>
                    <a:pt x="10936" y="115222"/>
                    <a:pt x="0" y="104286"/>
                    <a:pt x="0" y="90796"/>
                  </a:cubicBezTo>
                  <a:lnTo>
                    <a:pt x="0" y="24426"/>
                  </a:lnTo>
                  <a:cubicBezTo>
                    <a:pt x="0" y="17948"/>
                    <a:pt x="2573" y="11735"/>
                    <a:pt x="7154" y="7154"/>
                  </a:cubicBezTo>
                  <a:cubicBezTo>
                    <a:pt x="11735" y="2573"/>
                    <a:pt x="17948" y="0"/>
                    <a:pt x="24426" y="0"/>
                  </a:cubicBezTo>
                  <a:close/>
                </a:path>
              </a:pathLst>
            </a:custGeom>
            <a:solidFill>
              <a:srgbClr val="FF0000">
                <a:alpha val="19608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257418" cy="162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549" y="3222338"/>
            <a:ext cx="6061102" cy="361305"/>
            <a:chOff x="0" y="0"/>
            <a:chExt cx="1596340" cy="951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6340" cy="95158"/>
            </a:xfrm>
            <a:custGeom>
              <a:avLst/>
              <a:gdLst/>
              <a:ahLst/>
              <a:cxnLst/>
              <a:rect r="r" b="b" t="t" l="l"/>
              <a:pathLst>
                <a:path h="95158" w="1596340">
                  <a:moveTo>
                    <a:pt x="47579" y="0"/>
                  </a:moveTo>
                  <a:lnTo>
                    <a:pt x="1548760" y="0"/>
                  </a:lnTo>
                  <a:cubicBezTo>
                    <a:pt x="1575038" y="0"/>
                    <a:pt x="1596340" y="21302"/>
                    <a:pt x="1596340" y="47579"/>
                  </a:cubicBezTo>
                  <a:lnTo>
                    <a:pt x="1596340" y="47579"/>
                  </a:lnTo>
                  <a:cubicBezTo>
                    <a:pt x="1596340" y="60198"/>
                    <a:pt x="1591327" y="72300"/>
                    <a:pt x="1582404" y="81223"/>
                  </a:cubicBezTo>
                  <a:cubicBezTo>
                    <a:pt x="1573481" y="90146"/>
                    <a:pt x="1561379" y="95158"/>
                    <a:pt x="1548760" y="95158"/>
                  </a:cubicBezTo>
                  <a:lnTo>
                    <a:pt x="47579" y="95158"/>
                  </a:lnTo>
                  <a:cubicBezTo>
                    <a:pt x="34960" y="95158"/>
                    <a:pt x="22858" y="90146"/>
                    <a:pt x="13936" y="81223"/>
                  </a:cubicBezTo>
                  <a:cubicBezTo>
                    <a:pt x="5013" y="72300"/>
                    <a:pt x="0" y="60198"/>
                    <a:pt x="0" y="47579"/>
                  </a:cubicBezTo>
                  <a:lnTo>
                    <a:pt x="0" y="47579"/>
                  </a:lnTo>
                  <a:cubicBezTo>
                    <a:pt x="0" y="34960"/>
                    <a:pt x="5013" y="22858"/>
                    <a:pt x="13936" y="13936"/>
                  </a:cubicBezTo>
                  <a:cubicBezTo>
                    <a:pt x="22858" y="5013"/>
                    <a:pt x="34960" y="0"/>
                    <a:pt x="47579" y="0"/>
                  </a:cubicBezTo>
                  <a:close/>
                </a:path>
              </a:pathLst>
            </a:custGeom>
            <a:solidFill>
              <a:srgbClr val="FF0000">
                <a:alpha val="19608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596340" cy="142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3974" y="3793192"/>
            <a:ext cx="15481371" cy="437484"/>
            <a:chOff x="0" y="0"/>
            <a:chExt cx="4077398" cy="1152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77398" cy="115222"/>
            </a:xfrm>
            <a:custGeom>
              <a:avLst/>
              <a:gdLst/>
              <a:ahLst/>
              <a:cxnLst/>
              <a:rect r="r" b="b" t="t" l="l"/>
              <a:pathLst>
                <a:path h="115222" w="4077398">
                  <a:moveTo>
                    <a:pt x="25504" y="0"/>
                  </a:moveTo>
                  <a:lnTo>
                    <a:pt x="4051894" y="0"/>
                  </a:lnTo>
                  <a:cubicBezTo>
                    <a:pt x="4065979" y="0"/>
                    <a:pt x="4077398" y="11419"/>
                    <a:pt x="4077398" y="25504"/>
                  </a:cubicBezTo>
                  <a:lnTo>
                    <a:pt x="4077398" y="89718"/>
                  </a:lnTo>
                  <a:cubicBezTo>
                    <a:pt x="4077398" y="103804"/>
                    <a:pt x="4065979" y="115222"/>
                    <a:pt x="4051894" y="115222"/>
                  </a:cubicBezTo>
                  <a:lnTo>
                    <a:pt x="25504" y="115222"/>
                  </a:lnTo>
                  <a:cubicBezTo>
                    <a:pt x="11419" y="115222"/>
                    <a:pt x="0" y="103804"/>
                    <a:pt x="0" y="89718"/>
                  </a:cubicBezTo>
                  <a:lnTo>
                    <a:pt x="0" y="25504"/>
                  </a:lnTo>
                  <a:cubicBezTo>
                    <a:pt x="0" y="11419"/>
                    <a:pt x="11419" y="0"/>
                    <a:pt x="25504" y="0"/>
                  </a:cubicBezTo>
                  <a:close/>
                </a:path>
              </a:pathLst>
            </a:custGeom>
            <a:solidFill>
              <a:srgbClr val="0000FF">
                <a:alpha val="19608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077398" cy="162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83024" y="4440226"/>
            <a:ext cx="15481371" cy="437484"/>
            <a:chOff x="0" y="0"/>
            <a:chExt cx="4077398" cy="1152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77398" cy="115222"/>
            </a:xfrm>
            <a:custGeom>
              <a:avLst/>
              <a:gdLst/>
              <a:ahLst/>
              <a:cxnLst/>
              <a:rect r="r" b="b" t="t" l="l"/>
              <a:pathLst>
                <a:path h="115222" w="4077398">
                  <a:moveTo>
                    <a:pt x="25504" y="0"/>
                  </a:moveTo>
                  <a:lnTo>
                    <a:pt x="4051894" y="0"/>
                  </a:lnTo>
                  <a:cubicBezTo>
                    <a:pt x="4065979" y="0"/>
                    <a:pt x="4077398" y="11419"/>
                    <a:pt x="4077398" y="25504"/>
                  </a:cubicBezTo>
                  <a:lnTo>
                    <a:pt x="4077398" y="89718"/>
                  </a:lnTo>
                  <a:cubicBezTo>
                    <a:pt x="4077398" y="103804"/>
                    <a:pt x="4065979" y="115222"/>
                    <a:pt x="4051894" y="115222"/>
                  </a:cubicBezTo>
                  <a:lnTo>
                    <a:pt x="25504" y="115222"/>
                  </a:lnTo>
                  <a:cubicBezTo>
                    <a:pt x="11419" y="115222"/>
                    <a:pt x="0" y="103804"/>
                    <a:pt x="0" y="89718"/>
                  </a:cubicBezTo>
                  <a:lnTo>
                    <a:pt x="0" y="25504"/>
                  </a:lnTo>
                  <a:cubicBezTo>
                    <a:pt x="0" y="11419"/>
                    <a:pt x="11419" y="0"/>
                    <a:pt x="25504" y="0"/>
                  </a:cubicBezTo>
                  <a:close/>
                </a:path>
              </a:pathLst>
            </a:custGeom>
            <a:solidFill>
              <a:srgbClr val="0000FF">
                <a:alpha val="19608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077398" cy="162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40174" y="5013880"/>
            <a:ext cx="9500521" cy="475823"/>
            <a:chOff x="0" y="0"/>
            <a:chExt cx="2502195" cy="1253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02195" cy="125320"/>
            </a:xfrm>
            <a:custGeom>
              <a:avLst/>
              <a:gdLst/>
              <a:ahLst/>
              <a:cxnLst/>
              <a:rect r="r" b="b" t="t" l="l"/>
              <a:pathLst>
                <a:path h="125320" w="2502195">
                  <a:moveTo>
                    <a:pt x="41560" y="0"/>
                  </a:moveTo>
                  <a:lnTo>
                    <a:pt x="2460635" y="0"/>
                  </a:lnTo>
                  <a:cubicBezTo>
                    <a:pt x="2471657" y="0"/>
                    <a:pt x="2482228" y="4379"/>
                    <a:pt x="2490022" y="12173"/>
                  </a:cubicBezTo>
                  <a:cubicBezTo>
                    <a:pt x="2497816" y="19966"/>
                    <a:pt x="2502195" y="30537"/>
                    <a:pt x="2502195" y="41560"/>
                  </a:cubicBezTo>
                  <a:lnTo>
                    <a:pt x="2502195" y="83760"/>
                  </a:lnTo>
                  <a:cubicBezTo>
                    <a:pt x="2502195" y="106713"/>
                    <a:pt x="2483588" y="125320"/>
                    <a:pt x="2460635" y="125320"/>
                  </a:cubicBezTo>
                  <a:lnTo>
                    <a:pt x="41560" y="125320"/>
                  </a:lnTo>
                  <a:cubicBezTo>
                    <a:pt x="30537" y="125320"/>
                    <a:pt x="19966" y="120941"/>
                    <a:pt x="12173" y="113147"/>
                  </a:cubicBezTo>
                  <a:cubicBezTo>
                    <a:pt x="4379" y="105353"/>
                    <a:pt x="0" y="94782"/>
                    <a:pt x="0" y="83760"/>
                  </a:cubicBezTo>
                  <a:lnTo>
                    <a:pt x="0" y="41560"/>
                  </a:lnTo>
                  <a:cubicBezTo>
                    <a:pt x="0" y="18607"/>
                    <a:pt x="18607" y="0"/>
                    <a:pt x="41560" y="0"/>
                  </a:cubicBezTo>
                  <a:close/>
                </a:path>
              </a:pathLst>
            </a:custGeom>
            <a:solidFill>
              <a:srgbClr val="0000FF">
                <a:alpha val="19608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502195" cy="172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83024" y="5623053"/>
            <a:ext cx="15865511" cy="438062"/>
            <a:chOff x="0" y="0"/>
            <a:chExt cx="4178571" cy="1153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178571" cy="115374"/>
            </a:xfrm>
            <a:custGeom>
              <a:avLst/>
              <a:gdLst/>
              <a:ahLst/>
              <a:cxnLst/>
              <a:rect r="r" b="b" t="t" l="l"/>
              <a:pathLst>
                <a:path h="115374" w="4178571">
                  <a:moveTo>
                    <a:pt x="24887" y="0"/>
                  </a:moveTo>
                  <a:lnTo>
                    <a:pt x="4153684" y="0"/>
                  </a:lnTo>
                  <a:cubicBezTo>
                    <a:pt x="4167429" y="0"/>
                    <a:pt x="4178571" y="11142"/>
                    <a:pt x="4178571" y="24887"/>
                  </a:cubicBezTo>
                  <a:lnTo>
                    <a:pt x="4178571" y="90488"/>
                  </a:lnTo>
                  <a:cubicBezTo>
                    <a:pt x="4178571" y="97088"/>
                    <a:pt x="4175949" y="103418"/>
                    <a:pt x="4171281" y="108085"/>
                  </a:cubicBezTo>
                  <a:cubicBezTo>
                    <a:pt x="4166614" y="112752"/>
                    <a:pt x="4160284" y="115374"/>
                    <a:pt x="4153684" y="115374"/>
                  </a:cubicBezTo>
                  <a:lnTo>
                    <a:pt x="24887" y="115374"/>
                  </a:lnTo>
                  <a:cubicBezTo>
                    <a:pt x="11142" y="115374"/>
                    <a:pt x="0" y="104232"/>
                    <a:pt x="0" y="90488"/>
                  </a:cubicBezTo>
                  <a:lnTo>
                    <a:pt x="0" y="24887"/>
                  </a:lnTo>
                  <a:cubicBezTo>
                    <a:pt x="0" y="11142"/>
                    <a:pt x="11142" y="0"/>
                    <a:pt x="24887" y="0"/>
                  </a:cubicBezTo>
                  <a:close/>
                </a:path>
              </a:pathLst>
            </a:custGeom>
            <a:solidFill>
              <a:srgbClr val="C0C0C0">
                <a:alpha val="19608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4178571" cy="16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33712" y="6299240"/>
            <a:ext cx="10686975" cy="438062"/>
            <a:chOff x="0" y="0"/>
            <a:chExt cx="2814677" cy="11537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814676" cy="115374"/>
            </a:xfrm>
            <a:custGeom>
              <a:avLst/>
              <a:gdLst/>
              <a:ahLst/>
              <a:cxnLst/>
              <a:rect r="r" b="b" t="t" l="l"/>
              <a:pathLst>
                <a:path h="115374" w="2814676">
                  <a:moveTo>
                    <a:pt x="36946" y="0"/>
                  </a:moveTo>
                  <a:lnTo>
                    <a:pt x="2777731" y="0"/>
                  </a:lnTo>
                  <a:cubicBezTo>
                    <a:pt x="2787529" y="0"/>
                    <a:pt x="2796927" y="3892"/>
                    <a:pt x="2803855" y="10821"/>
                  </a:cubicBezTo>
                  <a:cubicBezTo>
                    <a:pt x="2810784" y="17750"/>
                    <a:pt x="2814676" y="27147"/>
                    <a:pt x="2814676" y="36946"/>
                  </a:cubicBezTo>
                  <a:lnTo>
                    <a:pt x="2814676" y="78429"/>
                  </a:lnTo>
                  <a:cubicBezTo>
                    <a:pt x="2814676" y="88227"/>
                    <a:pt x="2810784" y="97625"/>
                    <a:pt x="2803855" y="104553"/>
                  </a:cubicBezTo>
                  <a:cubicBezTo>
                    <a:pt x="2796927" y="111482"/>
                    <a:pt x="2787529" y="115374"/>
                    <a:pt x="2777731" y="115374"/>
                  </a:cubicBezTo>
                  <a:lnTo>
                    <a:pt x="36946" y="115374"/>
                  </a:lnTo>
                  <a:cubicBezTo>
                    <a:pt x="27147" y="115374"/>
                    <a:pt x="17750" y="111482"/>
                    <a:pt x="10821" y="104553"/>
                  </a:cubicBezTo>
                  <a:cubicBezTo>
                    <a:pt x="3892" y="97625"/>
                    <a:pt x="0" y="88227"/>
                    <a:pt x="0" y="78429"/>
                  </a:cubicBezTo>
                  <a:lnTo>
                    <a:pt x="0" y="36946"/>
                  </a:lnTo>
                  <a:cubicBezTo>
                    <a:pt x="0" y="27147"/>
                    <a:pt x="3892" y="17750"/>
                    <a:pt x="10821" y="10821"/>
                  </a:cubicBezTo>
                  <a:cubicBezTo>
                    <a:pt x="17750" y="3892"/>
                    <a:pt x="27147" y="0"/>
                    <a:pt x="36946" y="0"/>
                  </a:cubicBezTo>
                  <a:close/>
                </a:path>
              </a:pathLst>
            </a:custGeom>
            <a:solidFill>
              <a:srgbClr val="C0C0C0">
                <a:alpha val="19608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2814677" cy="16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63974" y="6927802"/>
            <a:ext cx="16557950" cy="438062"/>
            <a:chOff x="0" y="0"/>
            <a:chExt cx="4360942" cy="11537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360942" cy="115374"/>
            </a:xfrm>
            <a:custGeom>
              <a:avLst/>
              <a:gdLst/>
              <a:ahLst/>
              <a:cxnLst/>
              <a:rect r="r" b="b" t="t" l="l"/>
              <a:pathLst>
                <a:path h="115374" w="4360942">
                  <a:moveTo>
                    <a:pt x="23846" y="0"/>
                  </a:moveTo>
                  <a:lnTo>
                    <a:pt x="4337096" y="0"/>
                  </a:lnTo>
                  <a:cubicBezTo>
                    <a:pt x="4343420" y="0"/>
                    <a:pt x="4349485" y="2512"/>
                    <a:pt x="4353957" y="6984"/>
                  </a:cubicBezTo>
                  <a:cubicBezTo>
                    <a:pt x="4358429" y="11456"/>
                    <a:pt x="4360942" y="17522"/>
                    <a:pt x="4360942" y="23846"/>
                  </a:cubicBezTo>
                  <a:lnTo>
                    <a:pt x="4360942" y="91529"/>
                  </a:lnTo>
                  <a:cubicBezTo>
                    <a:pt x="4360942" y="97853"/>
                    <a:pt x="4358429" y="103918"/>
                    <a:pt x="4353957" y="108390"/>
                  </a:cubicBezTo>
                  <a:cubicBezTo>
                    <a:pt x="4349485" y="112862"/>
                    <a:pt x="4343420" y="115374"/>
                    <a:pt x="4337096" y="115374"/>
                  </a:cubicBezTo>
                  <a:lnTo>
                    <a:pt x="23846" y="115374"/>
                  </a:lnTo>
                  <a:cubicBezTo>
                    <a:pt x="17522" y="115374"/>
                    <a:pt x="11456" y="112862"/>
                    <a:pt x="6984" y="108390"/>
                  </a:cubicBezTo>
                  <a:cubicBezTo>
                    <a:pt x="2512" y="103918"/>
                    <a:pt x="0" y="97853"/>
                    <a:pt x="0" y="91529"/>
                  </a:cubicBezTo>
                  <a:lnTo>
                    <a:pt x="0" y="23846"/>
                  </a:lnTo>
                  <a:cubicBezTo>
                    <a:pt x="0" y="17522"/>
                    <a:pt x="2512" y="11456"/>
                    <a:pt x="6984" y="6984"/>
                  </a:cubicBezTo>
                  <a:cubicBezTo>
                    <a:pt x="11456" y="2512"/>
                    <a:pt x="17522" y="0"/>
                    <a:pt x="23846" y="0"/>
                  </a:cubicBezTo>
                  <a:close/>
                </a:path>
              </a:pathLst>
            </a:custGeom>
            <a:solidFill>
              <a:srgbClr val="C85103">
                <a:alpha val="19608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4360942" cy="16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52762" y="7537314"/>
            <a:ext cx="2956456" cy="438062"/>
            <a:chOff x="0" y="0"/>
            <a:chExt cx="778655" cy="11537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78655" cy="115374"/>
            </a:xfrm>
            <a:custGeom>
              <a:avLst/>
              <a:gdLst/>
              <a:ahLst/>
              <a:cxnLst/>
              <a:rect r="r" b="b" t="t" l="l"/>
              <a:pathLst>
                <a:path h="115374" w="778655">
                  <a:moveTo>
                    <a:pt x="57687" y="0"/>
                  </a:moveTo>
                  <a:lnTo>
                    <a:pt x="720968" y="0"/>
                  </a:lnTo>
                  <a:cubicBezTo>
                    <a:pt x="736268" y="0"/>
                    <a:pt x="750941" y="6078"/>
                    <a:pt x="761759" y="16896"/>
                  </a:cubicBezTo>
                  <a:cubicBezTo>
                    <a:pt x="772577" y="27715"/>
                    <a:pt x="778655" y="42388"/>
                    <a:pt x="778655" y="57687"/>
                  </a:cubicBezTo>
                  <a:lnTo>
                    <a:pt x="778655" y="57687"/>
                  </a:lnTo>
                  <a:cubicBezTo>
                    <a:pt x="778655" y="72987"/>
                    <a:pt x="772577" y="87660"/>
                    <a:pt x="761759" y="98478"/>
                  </a:cubicBezTo>
                  <a:cubicBezTo>
                    <a:pt x="750941" y="109297"/>
                    <a:pt x="736268" y="115374"/>
                    <a:pt x="720968" y="115374"/>
                  </a:cubicBezTo>
                  <a:lnTo>
                    <a:pt x="57687" y="115374"/>
                  </a:lnTo>
                  <a:cubicBezTo>
                    <a:pt x="42388" y="115374"/>
                    <a:pt x="27715" y="109297"/>
                    <a:pt x="16896" y="98478"/>
                  </a:cubicBezTo>
                  <a:cubicBezTo>
                    <a:pt x="6078" y="87660"/>
                    <a:pt x="0" y="72987"/>
                    <a:pt x="0" y="57687"/>
                  </a:cubicBezTo>
                  <a:lnTo>
                    <a:pt x="0" y="57687"/>
                  </a:lnTo>
                  <a:cubicBezTo>
                    <a:pt x="0" y="42388"/>
                    <a:pt x="6078" y="27715"/>
                    <a:pt x="16896" y="16896"/>
                  </a:cubicBezTo>
                  <a:cubicBezTo>
                    <a:pt x="27715" y="6078"/>
                    <a:pt x="42388" y="0"/>
                    <a:pt x="57687" y="0"/>
                  </a:cubicBezTo>
                  <a:close/>
                </a:path>
              </a:pathLst>
            </a:custGeom>
            <a:solidFill>
              <a:srgbClr val="C85103">
                <a:alpha val="19608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778655" cy="16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33712" y="8156351"/>
            <a:ext cx="16557950" cy="438062"/>
            <a:chOff x="0" y="0"/>
            <a:chExt cx="4360942" cy="11537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360942" cy="115374"/>
            </a:xfrm>
            <a:custGeom>
              <a:avLst/>
              <a:gdLst/>
              <a:ahLst/>
              <a:cxnLst/>
              <a:rect r="r" b="b" t="t" l="l"/>
              <a:pathLst>
                <a:path h="115374" w="4360942">
                  <a:moveTo>
                    <a:pt x="23846" y="0"/>
                  </a:moveTo>
                  <a:lnTo>
                    <a:pt x="4337096" y="0"/>
                  </a:lnTo>
                  <a:cubicBezTo>
                    <a:pt x="4343420" y="0"/>
                    <a:pt x="4349485" y="2512"/>
                    <a:pt x="4353957" y="6984"/>
                  </a:cubicBezTo>
                  <a:cubicBezTo>
                    <a:pt x="4358429" y="11456"/>
                    <a:pt x="4360942" y="17522"/>
                    <a:pt x="4360942" y="23846"/>
                  </a:cubicBezTo>
                  <a:lnTo>
                    <a:pt x="4360942" y="91529"/>
                  </a:lnTo>
                  <a:cubicBezTo>
                    <a:pt x="4360942" y="97853"/>
                    <a:pt x="4358429" y="103918"/>
                    <a:pt x="4353957" y="108390"/>
                  </a:cubicBezTo>
                  <a:cubicBezTo>
                    <a:pt x="4349485" y="112862"/>
                    <a:pt x="4343420" y="115374"/>
                    <a:pt x="4337096" y="115374"/>
                  </a:cubicBezTo>
                  <a:lnTo>
                    <a:pt x="23846" y="115374"/>
                  </a:lnTo>
                  <a:cubicBezTo>
                    <a:pt x="17522" y="115374"/>
                    <a:pt x="11456" y="112862"/>
                    <a:pt x="6984" y="108390"/>
                  </a:cubicBezTo>
                  <a:cubicBezTo>
                    <a:pt x="2512" y="103918"/>
                    <a:pt x="0" y="97853"/>
                    <a:pt x="0" y="91529"/>
                  </a:cubicBezTo>
                  <a:lnTo>
                    <a:pt x="0" y="23846"/>
                  </a:lnTo>
                  <a:cubicBezTo>
                    <a:pt x="0" y="17522"/>
                    <a:pt x="2512" y="11456"/>
                    <a:pt x="6984" y="6984"/>
                  </a:cubicBezTo>
                  <a:cubicBezTo>
                    <a:pt x="11456" y="2512"/>
                    <a:pt x="17522" y="0"/>
                    <a:pt x="23846" y="0"/>
                  </a:cubicBezTo>
                  <a:close/>
                </a:path>
              </a:pathLst>
            </a:custGeom>
            <a:solidFill>
              <a:srgbClr val="FFFF00">
                <a:alpha val="19608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4360942" cy="16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83024" y="8775388"/>
            <a:ext cx="5957028" cy="438062"/>
            <a:chOff x="0" y="0"/>
            <a:chExt cx="1568929" cy="11537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568929" cy="115374"/>
            </a:xfrm>
            <a:custGeom>
              <a:avLst/>
              <a:gdLst/>
              <a:ahLst/>
              <a:cxnLst/>
              <a:rect r="r" b="b" t="t" l="l"/>
              <a:pathLst>
                <a:path h="115374" w="1568929">
                  <a:moveTo>
                    <a:pt x="57687" y="0"/>
                  </a:moveTo>
                  <a:lnTo>
                    <a:pt x="1511242" y="0"/>
                  </a:lnTo>
                  <a:cubicBezTo>
                    <a:pt x="1526542" y="0"/>
                    <a:pt x="1541215" y="6078"/>
                    <a:pt x="1552033" y="16896"/>
                  </a:cubicBezTo>
                  <a:cubicBezTo>
                    <a:pt x="1562852" y="27715"/>
                    <a:pt x="1568929" y="42388"/>
                    <a:pt x="1568929" y="57687"/>
                  </a:cubicBezTo>
                  <a:lnTo>
                    <a:pt x="1568929" y="57687"/>
                  </a:lnTo>
                  <a:cubicBezTo>
                    <a:pt x="1568929" y="72987"/>
                    <a:pt x="1562852" y="87660"/>
                    <a:pt x="1552033" y="98478"/>
                  </a:cubicBezTo>
                  <a:cubicBezTo>
                    <a:pt x="1541215" y="109297"/>
                    <a:pt x="1526542" y="115374"/>
                    <a:pt x="1511242" y="115374"/>
                  </a:cubicBezTo>
                  <a:lnTo>
                    <a:pt x="57687" y="115374"/>
                  </a:lnTo>
                  <a:cubicBezTo>
                    <a:pt x="42388" y="115374"/>
                    <a:pt x="27715" y="109297"/>
                    <a:pt x="16896" y="98478"/>
                  </a:cubicBezTo>
                  <a:cubicBezTo>
                    <a:pt x="6078" y="87660"/>
                    <a:pt x="0" y="72987"/>
                    <a:pt x="0" y="57687"/>
                  </a:cubicBezTo>
                  <a:lnTo>
                    <a:pt x="0" y="57687"/>
                  </a:lnTo>
                  <a:cubicBezTo>
                    <a:pt x="0" y="42388"/>
                    <a:pt x="6078" y="27715"/>
                    <a:pt x="16896" y="16896"/>
                  </a:cubicBezTo>
                  <a:cubicBezTo>
                    <a:pt x="27715" y="6078"/>
                    <a:pt x="42388" y="0"/>
                    <a:pt x="57687" y="0"/>
                  </a:cubicBezTo>
                  <a:close/>
                </a:path>
              </a:pathLst>
            </a:custGeom>
            <a:solidFill>
              <a:srgbClr val="FFFF00">
                <a:alpha val="19608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1568929" cy="16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DAGhAPSw46s</dc:identifier>
  <dcterms:modified xsi:type="dcterms:W3CDTF">2011-08-01T06:04:30Z</dcterms:modified>
  <cp:revision>1</cp:revision>
  <dc:title>Info Challenge</dc:title>
</cp:coreProperties>
</file>